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1"/>
  </p:notesMasterIdLst>
  <p:sldIdLst>
    <p:sldId id="257" r:id="rId3"/>
    <p:sldId id="432" r:id="rId4"/>
    <p:sldId id="433" r:id="rId5"/>
    <p:sldId id="438" r:id="rId6"/>
    <p:sldId id="439" r:id="rId7"/>
    <p:sldId id="420" r:id="rId8"/>
    <p:sldId id="421" r:id="rId9"/>
    <p:sldId id="423" r:id="rId10"/>
    <p:sldId id="448" r:id="rId11"/>
    <p:sldId id="429" r:id="rId12"/>
    <p:sldId id="425" r:id="rId13"/>
    <p:sldId id="447" r:id="rId14"/>
    <p:sldId id="427" r:id="rId15"/>
    <p:sldId id="419" r:id="rId16"/>
    <p:sldId id="398" r:id="rId17"/>
    <p:sldId id="441" r:id="rId18"/>
    <p:sldId id="444" r:id="rId19"/>
    <p:sldId id="44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8C4308-703C-42B9-88EF-7A0E4172BA4A}">
          <p14:sldIdLst>
            <p14:sldId id="257"/>
            <p14:sldId id="432"/>
            <p14:sldId id="433"/>
            <p14:sldId id="438"/>
            <p14:sldId id="439"/>
            <p14:sldId id="420"/>
            <p14:sldId id="421"/>
            <p14:sldId id="423"/>
            <p14:sldId id="448"/>
            <p14:sldId id="429"/>
            <p14:sldId id="425"/>
            <p14:sldId id="447"/>
            <p14:sldId id="427"/>
            <p14:sldId id="419"/>
            <p14:sldId id="398"/>
            <p14:sldId id="441"/>
            <p14:sldId id="444"/>
            <p14:sldId id="4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upax Ranebennur" initials="VR" lastIdx="19" clrIdx="0">
    <p:extLst>
      <p:ext uri="{19B8F6BF-5375-455C-9EA6-DF929625EA0E}">
        <p15:presenceInfo xmlns:p15="http://schemas.microsoft.com/office/powerpoint/2012/main" userId="S-1-5-21-3003367119-45151493-406046460-49371" providerId="AD"/>
      </p:ext>
    </p:extLst>
  </p:cmAuthor>
  <p:cmAuthor id="2" name="Hally Mahler" initials="HM" lastIdx="3" clrIdx="1">
    <p:extLst>
      <p:ext uri="{19B8F6BF-5375-455C-9EA6-DF929625EA0E}">
        <p15:presenceInfo xmlns:p15="http://schemas.microsoft.com/office/powerpoint/2012/main" userId="S-1-5-21-3003367119-45151493-406046460-41255" providerId="AD"/>
      </p:ext>
    </p:extLst>
  </p:cmAuthor>
  <p:cmAuthor id="3" name="Suzanne Fischer" initials="SF" lastIdx="8" clrIdx="2">
    <p:extLst>
      <p:ext uri="{19B8F6BF-5375-455C-9EA6-DF929625EA0E}">
        <p15:presenceInfo xmlns:p15="http://schemas.microsoft.com/office/powerpoint/2012/main" userId="S-1-5-21-3003367119-45151493-406046460-37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3521" autoAdjust="0"/>
  </p:normalViewPr>
  <p:slideViewPr>
    <p:cSldViewPr snapToGrid="0">
      <p:cViewPr varScale="1">
        <p:scale>
          <a:sx n="64" d="100"/>
          <a:sy n="64" d="100"/>
        </p:scale>
        <p:origin x="636"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image" Target="../media/image23.png"/><Relationship Id="rId1" Type="http://schemas.openxmlformats.org/officeDocument/2006/relationships/themeOverride" Target="../theme/themeOverride7.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jeansuwannagorn\OneDrive%20-%20FHI%20360\M&amp;E\FY18\RSAT%20Double-sided%20Cascade%20-%2023Jul2018.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sz="1200" b="1" dirty="0"/>
              <a:t>MSM: Prevention part of the cascade, FY 18</a:t>
            </a:r>
          </a:p>
        </c:rich>
      </c:tx>
      <c:layout>
        <c:manualLayout>
          <c:xMode val="edge"/>
          <c:yMode val="edge"/>
          <c:x val="0.16015001953872654"/>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599562920707978"/>
          <c:y val="7.3966100725005118E-2"/>
          <c:w val="0.82163056519563615"/>
          <c:h val="0.81604978509988257"/>
        </c:manualLayout>
      </c:layout>
      <c:barChart>
        <c:barDir val="col"/>
        <c:grouping val="stacked"/>
        <c:varyColors val="0"/>
        <c:ser>
          <c:idx val="0"/>
          <c:order val="0"/>
          <c:tx>
            <c:strRef>
              <c:f>'MSM Graphic'!$E$5</c:f>
              <c:strCache>
                <c:ptCount val="1"/>
                <c:pt idx="0">
                  <c:v>FY18 Q1 Results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Graphic'!$F$4:$G$4</c:f>
              <c:strCache>
                <c:ptCount val="2"/>
                <c:pt idx="0">
                  <c:v>KP_PREV</c:v>
                </c:pt>
                <c:pt idx="1">
                  <c:v>HTS_TST</c:v>
                </c:pt>
              </c:strCache>
            </c:strRef>
          </c:cat>
          <c:val>
            <c:numRef>
              <c:f>'MSM Graphic'!$F$5:$G$5</c:f>
              <c:numCache>
                <c:formatCode>_(* #,##0_);_(* \(#,##0\);_(* "-"??_);_(@_)</c:formatCode>
                <c:ptCount val="2"/>
                <c:pt idx="0">
                  <c:v>1064</c:v>
                </c:pt>
                <c:pt idx="1">
                  <c:v>310</c:v>
                </c:pt>
              </c:numCache>
            </c:numRef>
          </c:val>
          <c:extLst>
            <c:ext xmlns:c16="http://schemas.microsoft.com/office/drawing/2014/chart" uri="{C3380CC4-5D6E-409C-BE32-E72D297353CC}">
              <c16:uniqueId val="{00000000-0B59-4892-9EFC-7C675B00A0D1}"/>
            </c:ext>
          </c:extLst>
        </c:ser>
        <c:ser>
          <c:idx val="1"/>
          <c:order val="1"/>
          <c:tx>
            <c:strRef>
              <c:f>'MSM Graphic'!$E$6</c:f>
              <c:strCache>
                <c:ptCount val="1"/>
                <c:pt idx="0">
                  <c:v>FY18 Q2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Graphic'!$F$4:$G$4</c:f>
              <c:strCache>
                <c:ptCount val="2"/>
                <c:pt idx="0">
                  <c:v>KP_PREV</c:v>
                </c:pt>
                <c:pt idx="1">
                  <c:v>HTS_TST</c:v>
                </c:pt>
              </c:strCache>
            </c:strRef>
          </c:cat>
          <c:val>
            <c:numRef>
              <c:f>'MSM Graphic'!$F$6:$G$6</c:f>
              <c:numCache>
                <c:formatCode>_(* #,##0_);_(* \(#,##0\);_(* "-"??_);_(@_)</c:formatCode>
                <c:ptCount val="2"/>
                <c:pt idx="0">
                  <c:v>1524</c:v>
                </c:pt>
                <c:pt idx="1">
                  <c:v>999</c:v>
                </c:pt>
              </c:numCache>
            </c:numRef>
          </c:val>
          <c:extLst>
            <c:ext xmlns:c16="http://schemas.microsoft.com/office/drawing/2014/chart" uri="{C3380CC4-5D6E-409C-BE32-E72D297353CC}">
              <c16:uniqueId val="{00000001-0B59-4892-9EFC-7C675B00A0D1}"/>
            </c:ext>
          </c:extLst>
        </c:ser>
        <c:ser>
          <c:idx val="2"/>
          <c:order val="2"/>
          <c:tx>
            <c:strRef>
              <c:f>'MSM Graphic'!$E$7</c:f>
              <c:strCache>
                <c:ptCount val="1"/>
                <c:pt idx="0">
                  <c:v>FY18 Q3 Results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Graphic'!$F$4:$G$4</c:f>
              <c:strCache>
                <c:ptCount val="2"/>
                <c:pt idx="0">
                  <c:v>KP_PREV</c:v>
                </c:pt>
                <c:pt idx="1">
                  <c:v>HTS_TST</c:v>
                </c:pt>
              </c:strCache>
            </c:strRef>
          </c:cat>
          <c:val>
            <c:numRef>
              <c:f>'MSM Graphic'!$F$7:$G$7</c:f>
              <c:numCache>
                <c:formatCode>General</c:formatCode>
                <c:ptCount val="2"/>
              </c:numCache>
            </c:numRef>
          </c:val>
          <c:extLst>
            <c:ext xmlns:c16="http://schemas.microsoft.com/office/drawing/2014/chart" uri="{C3380CC4-5D6E-409C-BE32-E72D297353CC}">
              <c16:uniqueId val="{00000002-0B59-4892-9EFC-7C675B00A0D1}"/>
            </c:ext>
          </c:extLst>
        </c:ser>
        <c:ser>
          <c:idx val="3"/>
          <c:order val="3"/>
          <c:tx>
            <c:strRef>
              <c:f>'MSM Graphic'!$E$8</c:f>
              <c:strCache>
                <c:ptCount val="1"/>
                <c:pt idx="0">
                  <c:v>FY18 Q4 Results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Graphic'!$F$4:$G$4</c:f>
              <c:strCache>
                <c:ptCount val="2"/>
                <c:pt idx="0">
                  <c:v>KP_PREV</c:v>
                </c:pt>
                <c:pt idx="1">
                  <c:v>HTS_TST</c:v>
                </c:pt>
              </c:strCache>
            </c:strRef>
          </c:cat>
          <c:val>
            <c:numRef>
              <c:f>'MSM Graphic'!$F$8:$G$8</c:f>
              <c:numCache>
                <c:formatCode>General</c:formatCode>
                <c:ptCount val="2"/>
              </c:numCache>
            </c:numRef>
          </c:val>
          <c:extLst>
            <c:ext xmlns:c16="http://schemas.microsoft.com/office/drawing/2014/chart" uri="{C3380CC4-5D6E-409C-BE32-E72D297353CC}">
              <c16:uniqueId val="{00000003-0B59-4892-9EFC-7C675B00A0D1}"/>
            </c:ext>
          </c:extLst>
        </c:ser>
        <c:dLbls>
          <c:dLblPos val="ctr"/>
          <c:showLegendKey val="0"/>
          <c:showVal val="1"/>
          <c:showCatName val="0"/>
          <c:showSerName val="0"/>
          <c:showPercent val="0"/>
          <c:showBubbleSize val="0"/>
        </c:dLbls>
        <c:gapWidth val="150"/>
        <c:overlap val="100"/>
        <c:axId val="237411712"/>
        <c:axId val="237429888"/>
      </c:barChart>
      <c:barChart>
        <c:barDir val="col"/>
        <c:grouping val="clustered"/>
        <c:varyColors val="0"/>
        <c:ser>
          <c:idx val="4"/>
          <c:order val="4"/>
          <c:tx>
            <c:strRef>
              <c:f>'MSM Graphic'!$E$9</c:f>
              <c:strCache>
                <c:ptCount val="1"/>
                <c:pt idx="0">
                  <c:v>FY18 Target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Graphic'!$F$4:$G$4</c:f>
              <c:strCache>
                <c:ptCount val="2"/>
                <c:pt idx="0">
                  <c:v>KP_PREV</c:v>
                </c:pt>
                <c:pt idx="1">
                  <c:v>HTS_TST</c:v>
                </c:pt>
              </c:strCache>
            </c:strRef>
          </c:cat>
          <c:val>
            <c:numRef>
              <c:f>'MSM Graphic'!$F$9:$G$9</c:f>
              <c:numCache>
                <c:formatCode>_(* #,##0_);_(* \(#,##0\);_(* "-"??_);_(@_)</c:formatCode>
                <c:ptCount val="2"/>
                <c:pt idx="0">
                  <c:v>2766.5</c:v>
                </c:pt>
                <c:pt idx="1">
                  <c:v>2488</c:v>
                </c:pt>
              </c:numCache>
            </c:numRef>
          </c:val>
          <c:extLst>
            <c:ext xmlns:c16="http://schemas.microsoft.com/office/drawing/2014/chart" uri="{C3380CC4-5D6E-409C-BE32-E72D297353CC}">
              <c16:uniqueId val="{00000004-0B59-4892-9EFC-7C675B00A0D1}"/>
            </c:ext>
          </c:extLst>
        </c:ser>
        <c:ser>
          <c:idx val="5"/>
          <c:order val="5"/>
          <c:tx>
            <c:strRef>
              <c:f>'MSM Graphic'!$E$10</c:f>
              <c:strCache>
                <c:ptCount val="1"/>
                <c:pt idx="0">
                  <c:v>Blank 1</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Graphic'!$F$4:$G$4</c:f>
              <c:strCache>
                <c:ptCount val="2"/>
                <c:pt idx="0">
                  <c:v>KP_PREV</c:v>
                </c:pt>
                <c:pt idx="1">
                  <c:v>HTS_TST</c:v>
                </c:pt>
              </c:strCache>
            </c:strRef>
          </c:cat>
          <c:val>
            <c:numRef>
              <c:f>'MSM Graphic'!$F$10:$G$10</c:f>
              <c:numCache>
                <c:formatCode>General</c:formatCode>
                <c:ptCount val="2"/>
              </c:numCache>
            </c:numRef>
          </c:val>
          <c:extLst>
            <c:ext xmlns:c16="http://schemas.microsoft.com/office/drawing/2014/chart" uri="{C3380CC4-5D6E-409C-BE32-E72D297353CC}">
              <c16:uniqueId val="{00000005-0B59-4892-9EFC-7C675B00A0D1}"/>
            </c:ext>
          </c:extLst>
        </c:ser>
        <c:ser>
          <c:idx val="6"/>
          <c:order val="6"/>
          <c:tx>
            <c:strRef>
              <c:f>'MSM Graphic'!$E$11</c:f>
              <c:strCache>
                <c:ptCount val="1"/>
                <c:pt idx="0">
                  <c:v>Blank 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Graphic'!$F$4:$G$4</c:f>
              <c:strCache>
                <c:ptCount val="2"/>
                <c:pt idx="0">
                  <c:v>KP_PREV</c:v>
                </c:pt>
                <c:pt idx="1">
                  <c:v>HTS_TST</c:v>
                </c:pt>
              </c:strCache>
            </c:strRef>
          </c:cat>
          <c:val>
            <c:numRef>
              <c:f>'MSM Graphic'!$F$11:$G$11</c:f>
              <c:numCache>
                <c:formatCode>General</c:formatCode>
                <c:ptCount val="2"/>
              </c:numCache>
            </c:numRef>
          </c:val>
          <c:extLst>
            <c:ext xmlns:c16="http://schemas.microsoft.com/office/drawing/2014/chart" uri="{C3380CC4-5D6E-409C-BE32-E72D297353CC}">
              <c16:uniqueId val="{00000006-0B59-4892-9EFC-7C675B00A0D1}"/>
            </c:ext>
          </c:extLst>
        </c:ser>
        <c:dLbls>
          <c:dLblPos val="ctr"/>
          <c:showLegendKey val="0"/>
          <c:showVal val="1"/>
          <c:showCatName val="0"/>
          <c:showSerName val="0"/>
          <c:showPercent val="0"/>
          <c:showBubbleSize val="0"/>
        </c:dLbls>
        <c:gapWidth val="150"/>
        <c:axId val="238096768"/>
        <c:axId val="237431424"/>
      </c:barChart>
      <c:catAx>
        <c:axId val="23741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7429888"/>
        <c:crosses val="autoZero"/>
        <c:auto val="1"/>
        <c:lblAlgn val="ctr"/>
        <c:lblOffset val="100"/>
        <c:noMultiLvlLbl val="0"/>
      </c:catAx>
      <c:valAx>
        <c:axId val="23742988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Number of MSM</a:t>
                </a:r>
              </a:p>
            </c:rich>
          </c:tx>
          <c:layout>
            <c:manualLayout>
              <c:xMode val="edge"/>
              <c:yMode val="edge"/>
              <c:x val="5.1739616329464794E-3"/>
              <c:y val="0.399047950587533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7411712"/>
        <c:crosses val="autoZero"/>
        <c:crossBetween val="between"/>
      </c:valAx>
      <c:valAx>
        <c:axId val="237431424"/>
        <c:scaling>
          <c:orientation val="minMax"/>
          <c:max val="2500"/>
        </c:scaling>
        <c:delete val="1"/>
        <c:axPos val="r"/>
        <c:numFmt formatCode="_(* #,##0_);_(* \(#,##0\);_(* &quot;-&quot;??_);_(@_)" sourceLinked="1"/>
        <c:majorTickMark val="out"/>
        <c:minorTickMark val="none"/>
        <c:tickLblPos val="nextTo"/>
        <c:crossAx val="238096768"/>
        <c:crosses val="max"/>
        <c:crossBetween val="between"/>
      </c:valAx>
      <c:catAx>
        <c:axId val="238096768"/>
        <c:scaling>
          <c:orientation val="minMax"/>
        </c:scaling>
        <c:delete val="1"/>
        <c:axPos val="b"/>
        <c:numFmt formatCode="General" sourceLinked="1"/>
        <c:majorTickMark val="out"/>
        <c:minorTickMark val="none"/>
        <c:tickLblPos val="nextTo"/>
        <c:crossAx val="237431424"/>
        <c:crosses val="autoZero"/>
        <c:auto val="1"/>
        <c:lblAlgn val="ctr"/>
        <c:lblOffset val="100"/>
        <c:noMultiLvlLbl val="0"/>
      </c:catAx>
      <c:spPr>
        <a:noFill/>
        <a:ln w="25400">
          <a:noFill/>
        </a:ln>
        <a:effectLst/>
      </c:spPr>
    </c:plotArea>
    <c:legend>
      <c:legendPos val="t"/>
      <c:legendEntry>
        <c:idx val="2"/>
        <c:delete val="1"/>
      </c:legendEntry>
      <c:legendEntry>
        <c:idx val="3"/>
        <c:delete val="1"/>
      </c:legendEntry>
      <c:legendEntry>
        <c:idx val="5"/>
        <c:delete val="1"/>
      </c:legendEntry>
      <c:legendEntry>
        <c:idx val="6"/>
        <c:delete val="1"/>
      </c:legendEntry>
      <c:layout>
        <c:manualLayout>
          <c:xMode val="edge"/>
          <c:yMode val="edge"/>
          <c:x val="9.7476065059971931E-2"/>
          <c:y val="3.9335176409830995E-2"/>
          <c:w val="0.89999985046892939"/>
          <c:h val="5.908501780299351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noFill/>
    </a:ln>
    <a:effectLst/>
  </c:spPr>
  <c:txPr>
    <a:bodyPr/>
    <a:lstStyle/>
    <a:p>
      <a:pPr>
        <a:defRPr sz="1200"/>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65825578620851E-2"/>
          <c:y val="4.4900136674382168E-2"/>
          <c:w val="0.83458552055992996"/>
          <c:h val="0.73282261117012049"/>
        </c:manualLayout>
      </c:layout>
      <c:barChart>
        <c:barDir val="col"/>
        <c:grouping val="stacked"/>
        <c:varyColors val="0"/>
        <c:ser>
          <c:idx val="2"/>
          <c:order val="1"/>
          <c:tx>
            <c:strRef>
              <c:f>Sheet1!$C$7</c:f>
              <c:strCache>
                <c:ptCount val="1"/>
                <c:pt idx="0">
                  <c:v>FY18 Q2</c:v>
                </c:pt>
              </c:strCache>
            </c:strRef>
          </c:tx>
          <c:spPr>
            <a:solidFill>
              <a:srgbClr val="02B7EA"/>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Sheet1!$D$6:$K$6</c:f>
              <c:strCache>
                <c:ptCount val="8"/>
                <c:pt idx="0">
                  <c:v>Reached </c:v>
                </c:pt>
                <c:pt idx="1">
                  <c:v>HIV testing status</c:v>
                </c:pt>
                <c:pt idx="2">
                  <c:v>HIV tested </c:v>
                </c:pt>
                <c:pt idx="4">
                  <c:v> HIV tested postive</c:v>
                </c:pt>
                <c:pt idx="5">
                  <c:v>Enrolled in clinical care</c:v>
                </c:pt>
                <c:pt idx="6">
                  <c:v>Newly Initiated on ART</c:v>
                </c:pt>
                <c:pt idx="7">
                  <c:v>Enrolled in community care</c:v>
                </c:pt>
              </c:strCache>
            </c:strRef>
          </c:cat>
          <c:val>
            <c:numRef>
              <c:f>Sheet1!$D$7:$K$7</c:f>
              <c:numCache>
                <c:formatCode>General</c:formatCode>
                <c:ptCount val="8"/>
                <c:pt idx="0" formatCode="#,##0">
                  <c:v>17194</c:v>
                </c:pt>
                <c:pt idx="2" formatCode="#,##0">
                  <c:v>7958</c:v>
                </c:pt>
              </c:numCache>
            </c:numRef>
          </c:val>
          <c:extLst>
            <c:ext xmlns:c16="http://schemas.microsoft.com/office/drawing/2014/chart" uri="{C3380CC4-5D6E-409C-BE32-E72D297353CC}">
              <c16:uniqueId val="{00000000-8F28-457D-9835-B0E8C40E313A}"/>
            </c:ext>
          </c:extLst>
        </c:ser>
        <c:ser>
          <c:idx val="3"/>
          <c:order val="2"/>
          <c:tx>
            <c:strRef>
              <c:f>Sheet1!$C$8</c:f>
              <c:strCache>
                <c:ptCount val="1"/>
                <c:pt idx="0">
                  <c:v>Eligible for HIV testing </c:v>
                </c:pt>
              </c:strCache>
            </c:strRef>
          </c:tx>
          <c:spPr>
            <a:solidFill>
              <a:srgbClr val="AFBD2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Sheet1!$D$6:$K$6</c:f>
              <c:strCache>
                <c:ptCount val="8"/>
                <c:pt idx="0">
                  <c:v>Reached </c:v>
                </c:pt>
                <c:pt idx="1">
                  <c:v>HIV testing status</c:v>
                </c:pt>
                <c:pt idx="2">
                  <c:v>HIV tested </c:v>
                </c:pt>
                <c:pt idx="4">
                  <c:v> HIV tested postive</c:v>
                </c:pt>
                <c:pt idx="5">
                  <c:v>Enrolled in clinical care</c:v>
                </c:pt>
                <c:pt idx="6">
                  <c:v>Newly Initiated on ART</c:v>
                </c:pt>
                <c:pt idx="7">
                  <c:v>Enrolled in community care</c:v>
                </c:pt>
              </c:strCache>
            </c:strRef>
          </c:cat>
          <c:val>
            <c:numRef>
              <c:f>Sheet1!$D$8:$K$8</c:f>
              <c:numCache>
                <c:formatCode>#,##0</c:formatCode>
                <c:ptCount val="8"/>
                <c:pt idx="1">
                  <c:v>12598</c:v>
                </c:pt>
              </c:numCache>
            </c:numRef>
          </c:val>
          <c:extLst>
            <c:ext xmlns:c16="http://schemas.microsoft.com/office/drawing/2014/chart" uri="{C3380CC4-5D6E-409C-BE32-E72D297353CC}">
              <c16:uniqueId val="{00000001-8F28-457D-9835-B0E8C40E313A}"/>
            </c:ext>
          </c:extLst>
        </c:ser>
        <c:ser>
          <c:idx val="4"/>
          <c:order val="3"/>
          <c:tx>
            <c:strRef>
              <c:f>Sheet1!$C$9</c:f>
              <c:strCache>
                <c:ptCount val="1"/>
                <c:pt idx="0">
                  <c:v>Known HIV positive</c:v>
                </c:pt>
              </c:strCache>
            </c:strRef>
          </c:tx>
          <c:spPr>
            <a:solidFill>
              <a:srgbClr val="E04726"/>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Sheet1!$D$6:$K$6</c:f>
              <c:strCache>
                <c:ptCount val="8"/>
                <c:pt idx="0">
                  <c:v>Reached </c:v>
                </c:pt>
                <c:pt idx="1">
                  <c:v>HIV testing status</c:v>
                </c:pt>
                <c:pt idx="2">
                  <c:v>HIV tested </c:v>
                </c:pt>
                <c:pt idx="4">
                  <c:v> HIV tested postive</c:v>
                </c:pt>
                <c:pt idx="5">
                  <c:v>Enrolled in clinical care</c:v>
                </c:pt>
                <c:pt idx="6">
                  <c:v>Newly Initiated on ART</c:v>
                </c:pt>
                <c:pt idx="7">
                  <c:v>Enrolled in community care</c:v>
                </c:pt>
              </c:strCache>
            </c:strRef>
          </c:cat>
          <c:val>
            <c:numRef>
              <c:f>Sheet1!$D$9:$K$9</c:f>
              <c:numCache>
                <c:formatCode>#,##0</c:formatCode>
                <c:ptCount val="8"/>
                <c:pt idx="1">
                  <c:v>955</c:v>
                </c:pt>
              </c:numCache>
            </c:numRef>
          </c:val>
          <c:extLst>
            <c:ext xmlns:c16="http://schemas.microsoft.com/office/drawing/2014/chart" uri="{C3380CC4-5D6E-409C-BE32-E72D297353CC}">
              <c16:uniqueId val="{00000002-8F28-457D-9835-B0E8C40E313A}"/>
            </c:ext>
          </c:extLst>
        </c:ser>
        <c:ser>
          <c:idx val="5"/>
          <c:order val="4"/>
          <c:tx>
            <c:strRef>
              <c:f>Sheet1!$C$10</c:f>
              <c:strCache>
                <c:ptCount val="1"/>
                <c:pt idx="0">
                  <c:v>Declined HIV testing </c:v>
                </c:pt>
              </c:strCache>
            </c:strRef>
          </c:tx>
          <c:spPr>
            <a:solidFill>
              <a:srgbClr val="E7E6E6">
                <a:lumMod val="75000"/>
              </a:srgbClr>
            </a:solidFill>
            <a:ln>
              <a:solidFill>
                <a:srgbClr val="A5A5A5">
                  <a:lumMod val="40000"/>
                  <a:lumOff val="60000"/>
                </a:srgbClr>
              </a:solidFill>
            </a:ln>
            <a:effectLst/>
          </c:spPr>
          <c:invertIfNegative val="0"/>
          <c:dLbls>
            <c:dLbl>
              <c:idx val="1"/>
              <c:layout>
                <c:manualLayout>
                  <c:x val="2.6321880676138699E-3"/>
                  <c:y val="-1.99077924204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F28-457D-9835-B0E8C40E313A}"/>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Sheet1!$D$6:$K$6</c:f>
              <c:strCache>
                <c:ptCount val="8"/>
                <c:pt idx="0">
                  <c:v>Reached </c:v>
                </c:pt>
                <c:pt idx="1">
                  <c:v>HIV testing status</c:v>
                </c:pt>
                <c:pt idx="2">
                  <c:v>HIV tested </c:v>
                </c:pt>
                <c:pt idx="4">
                  <c:v> HIV tested postive</c:v>
                </c:pt>
                <c:pt idx="5">
                  <c:v>Enrolled in clinical care</c:v>
                </c:pt>
                <c:pt idx="6">
                  <c:v>Newly Initiated on ART</c:v>
                </c:pt>
                <c:pt idx="7">
                  <c:v>Enrolled in community care</c:v>
                </c:pt>
              </c:strCache>
            </c:strRef>
          </c:cat>
          <c:val>
            <c:numRef>
              <c:f>Sheet1!$D$10:$K$10</c:f>
              <c:numCache>
                <c:formatCode>#,##0</c:formatCode>
                <c:ptCount val="8"/>
                <c:pt idx="1">
                  <c:v>980</c:v>
                </c:pt>
              </c:numCache>
            </c:numRef>
          </c:val>
          <c:extLst>
            <c:ext xmlns:c16="http://schemas.microsoft.com/office/drawing/2014/chart" uri="{C3380CC4-5D6E-409C-BE32-E72D297353CC}">
              <c16:uniqueId val="{00000003-8F28-457D-9835-B0E8C40E313A}"/>
            </c:ext>
          </c:extLst>
        </c:ser>
        <c:ser>
          <c:idx val="6"/>
          <c:order val="5"/>
          <c:tx>
            <c:strRef>
              <c:f>Sheet1!$C$11</c:f>
              <c:strCache>
                <c:ptCount val="1"/>
                <c:pt idx="0">
                  <c:v>HIV positivity rate</c:v>
                </c:pt>
              </c:strCache>
            </c:strRef>
          </c:tx>
          <c:spPr>
            <a:noFill/>
            <a:ln>
              <a:noFill/>
            </a:ln>
            <a:effectLst/>
          </c:spPr>
          <c:invertIfNegative val="0"/>
          <c:dLbls>
            <c:dLbl>
              <c:idx val="2"/>
              <c:layout>
                <c:manualLayout>
                  <c:x val="0.115486427423624"/>
                  <c:y val="3.8331565665303602E-2"/>
                </c:manualLayout>
              </c:layout>
              <c:tx>
                <c:rich>
                  <a:bodyPr/>
                  <a:lstStyle/>
                  <a:p>
                    <a:fld id="{0C2D18B7-D04D-4151-B357-0139596D5AC4}" type="VALUE">
                      <a:rPr lang="en-US">
                        <a:solidFill>
                          <a:sysClr val="window" lastClr="FFFFFF"/>
                        </a:solidFill>
                        <a:latin typeface="+mn-lt"/>
                        <a:ea typeface="+mn-ea"/>
                        <a:cs typeface="+mn-cs"/>
                      </a:rPr>
                      <a:pPr/>
                      <a:t>[VALUE]</a:t>
                    </a:fld>
                    <a:r>
                      <a:rPr lang="en-US">
                        <a:solidFill>
                          <a:sysClr val="window" lastClr="FFFFFF"/>
                        </a:solidFill>
                        <a:latin typeface="+mn-lt"/>
                        <a:ea typeface="+mn-ea"/>
                        <a:cs typeface="+mn-cs"/>
                      </a:rPr>
                      <a:t> HIV positive rate</a:t>
                    </a:r>
                  </a:p>
                </c:rich>
              </c:tx>
              <c:showLegendKey val="0"/>
              <c:showVal val="1"/>
              <c:showCatName val="0"/>
              <c:showSerName val="0"/>
              <c:showPercent val="0"/>
              <c:showBubbleSize val="0"/>
              <c:extLst>
                <c:ext xmlns:c15="http://schemas.microsoft.com/office/drawing/2012/chart" uri="{CE6537A1-D6FC-4f65-9D91-7224C49458BB}">
                  <c15:layout>
                    <c:manualLayout>
                      <c:w val="0.100426870456814"/>
                      <c:h val="0.101298595071453"/>
                    </c:manualLayout>
                  </c15:layout>
                  <c15:dlblFieldTable/>
                  <c15:showDataLabelsRange val="0"/>
                </c:ext>
                <c:ext xmlns:c16="http://schemas.microsoft.com/office/drawing/2014/chart" uri="{C3380CC4-5D6E-409C-BE32-E72D297353CC}">
                  <c16:uniqueId val="{00000004-8F28-457D-9835-B0E8C40E313A}"/>
                </c:ext>
              </c:extLst>
            </c:dLbl>
            <c:spPr>
              <a:solidFill>
                <a:srgbClr val="4A2256"/>
              </a:solidFill>
              <a:ln w="12700" cap="flat" cmpd="sng" algn="ctr">
                <a:solidFill>
                  <a:srgbClr val="4A2256">
                    <a:shade val="50000"/>
                  </a:srgbClr>
                </a:solidFill>
                <a:prstDash val="solid"/>
                <a:miter lim="800000"/>
              </a:ln>
              <a:effectLst/>
            </c:spPr>
            <c:txPr>
              <a:bodyPr rot="0" vert="horz"/>
              <a:lstStyle/>
              <a:p>
                <a:pPr>
                  <a:defRPr>
                    <a:solidFill>
                      <a:sysClr val="window" lastClr="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Sheet1!$D$6:$K$6</c:f>
              <c:strCache>
                <c:ptCount val="8"/>
                <c:pt idx="0">
                  <c:v>Reached </c:v>
                </c:pt>
                <c:pt idx="1">
                  <c:v>HIV testing status</c:v>
                </c:pt>
                <c:pt idx="2">
                  <c:v>HIV tested </c:v>
                </c:pt>
                <c:pt idx="4">
                  <c:v> HIV tested postive</c:v>
                </c:pt>
                <c:pt idx="5">
                  <c:v>Enrolled in clinical care</c:v>
                </c:pt>
                <c:pt idx="6">
                  <c:v>Newly Initiated on ART</c:v>
                </c:pt>
                <c:pt idx="7">
                  <c:v>Enrolled in community care</c:v>
                </c:pt>
              </c:strCache>
            </c:strRef>
          </c:cat>
          <c:val>
            <c:numRef>
              <c:f>Sheet1!$D$11:$K$11</c:f>
              <c:numCache>
                <c:formatCode>General</c:formatCode>
                <c:ptCount val="8"/>
                <c:pt idx="2" formatCode="0.0%">
                  <c:v>4.7876350841920101E-2</c:v>
                </c:pt>
              </c:numCache>
            </c:numRef>
          </c:val>
          <c:extLst>
            <c:ext xmlns:c16="http://schemas.microsoft.com/office/drawing/2014/chart" uri="{C3380CC4-5D6E-409C-BE32-E72D297353CC}">
              <c16:uniqueId val="{00000005-8F28-457D-9835-B0E8C40E313A}"/>
            </c:ext>
          </c:extLst>
        </c:ser>
        <c:dLbls>
          <c:showLegendKey val="0"/>
          <c:showVal val="0"/>
          <c:showCatName val="0"/>
          <c:showSerName val="0"/>
          <c:showPercent val="0"/>
          <c:showBubbleSize val="0"/>
        </c:dLbls>
        <c:gapWidth val="100"/>
        <c:overlap val="100"/>
        <c:axId val="1106634272"/>
        <c:axId val="1107134192"/>
      </c:barChart>
      <c:barChart>
        <c:barDir val="col"/>
        <c:grouping val="stacked"/>
        <c:varyColors val="0"/>
        <c:ser>
          <c:idx val="7"/>
          <c:order val="6"/>
          <c:tx>
            <c:strRef>
              <c:f>Sheet1!$C$12</c:f>
              <c:strCache>
                <c:ptCount val="1"/>
                <c:pt idx="0">
                  <c:v>FY18 Q1-Q2</c:v>
                </c:pt>
              </c:strCache>
            </c:strRef>
          </c:tx>
          <c:spPr>
            <a:solidFill>
              <a:srgbClr val="00B0F0"/>
            </a:solidFill>
            <a:ln>
              <a:noFill/>
            </a:ln>
            <a:effectLst/>
          </c:spPr>
          <c:invertIfNegative val="0"/>
          <c:dPt>
            <c:idx val="4"/>
            <c:invertIfNegative val="0"/>
            <c:bubble3D val="0"/>
            <c:extLst>
              <c:ext xmlns:c16="http://schemas.microsoft.com/office/drawing/2014/chart" uri="{C3380CC4-5D6E-409C-BE32-E72D297353CC}">
                <c16:uniqueId val="{00000006-EB33-4F98-838B-EAA4873EA0C1}"/>
              </c:ext>
            </c:extLst>
          </c:dPt>
          <c:dPt>
            <c:idx val="5"/>
            <c:invertIfNegative val="0"/>
            <c:bubble3D val="0"/>
            <c:extLst>
              <c:ext xmlns:c16="http://schemas.microsoft.com/office/drawing/2014/chart" uri="{C3380CC4-5D6E-409C-BE32-E72D297353CC}">
                <c16:uniqueId val="{00000002-BC95-40D9-A068-35DC134EF2CC}"/>
              </c:ext>
            </c:extLst>
          </c:dPt>
          <c:dPt>
            <c:idx val="6"/>
            <c:invertIfNegative val="0"/>
            <c:bubble3D val="0"/>
            <c:extLst>
              <c:ext xmlns:c16="http://schemas.microsoft.com/office/drawing/2014/chart" uri="{C3380CC4-5D6E-409C-BE32-E72D297353CC}">
                <c16:uniqueId val="{00000001-BC95-40D9-A068-35DC134EF2CC}"/>
              </c:ext>
            </c:extLst>
          </c:dPt>
          <c:dPt>
            <c:idx val="7"/>
            <c:invertIfNegative val="0"/>
            <c:bubble3D val="0"/>
            <c:extLst>
              <c:ext xmlns:c16="http://schemas.microsoft.com/office/drawing/2014/chart" uri="{C3380CC4-5D6E-409C-BE32-E72D297353CC}">
                <c16:uniqueId val="{00000000-BC95-40D9-A068-35DC134EF2CC}"/>
              </c:ext>
            </c:extLst>
          </c:dPt>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Sheet1!$D$6:$K$6</c:f>
              <c:strCache>
                <c:ptCount val="8"/>
                <c:pt idx="0">
                  <c:v>Reached </c:v>
                </c:pt>
                <c:pt idx="1">
                  <c:v>HIV testing status</c:v>
                </c:pt>
                <c:pt idx="2">
                  <c:v>HIV tested </c:v>
                </c:pt>
                <c:pt idx="4">
                  <c:v> HIV tested postive</c:v>
                </c:pt>
                <c:pt idx="5">
                  <c:v>Enrolled in clinical care</c:v>
                </c:pt>
                <c:pt idx="6">
                  <c:v>Newly Initiated on ART</c:v>
                </c:pt>
                <c:pt idx="7">
                  <c:v>Enrolled in community care</c:v>
                </c:pt>
              </c:strCache>
            </c:strRef>
          </c:cat>
          <c:val>
            <c:numRef>
              <c:f>Sheet1!$D$12:$K$12</c:f>
              <c:numCache>
                <c:formatCode>General</c:formatCode>
                <c:ptCount val="8"/>
                <c:pt idx="4" formatCode="#,##0">
                  <c:v>381</c:v>
                </c:pt>
                <c:pt idx="5" formatCode="#,##0">
                  <c:v>302</c:v>
                </c:pt>
                <c:pt idx="6" formatCode="#,##0">
                  <c:v>300</c:v>
                </c:pt>
                <c:pt idx="7" formatCode="#,##0">
                  <c:v>1597</c:v>
                </c:pt>
              </c:numCache>
            </c:numRef>
          </c:val>
          <c:extLst>
            <c:ext xmlns:c16="http://schemas.microsoft.com/office/drawing/2014/chart" uri="{C3380CC4-5D6E-409C-BE32-E72D297353CC}">
              <c16:uniqueId val="{00000006-8F28-457D-9835-B0E8C40E313A}"/>
            </c:ext>
          </c:extLst>
        </c:ser>
        <c:dLbls>
          <c:showLegendKey val="0"/>
          <c:showVal val="1"/>
          <c:showCatName val="0"/>
          <c:showSerName val="0"/>
          <c:showPercent val="0"/>
          <c:showBubbleSize val="0"/>
        </c:dLbls>
        <c:gapWidth val="100"/>
        <c:overlap val="100"/>
        <c:axId val="1106483024"/>
        <c:axId val="1107137168"/>
      </c:barChart>
      <c:lineChart>
        <c:grouping val="standard"/>
        <c:varyColors val="0"/>
        <c:ser>
          <c:idx val="0"/>
          <c:order val="0"/>
          <c:tx>
            <c:strRef>
              <c:f>Sheet1!$C$13</c:f>
              <c:strCache>
                <c:ptCount val="1"/>
                <c:pt idx="0">
                  <c:v>FY18 target </c:v>
                </c:pt>
              </c:strCache>
            </c:strRef>
          </c:tx>
          <c:spPr>
            <a:ln w="28575" cap="rnd">
              <a:solidFill>
                <a:schemeClr val="accent1"/>
              </a:solidFill>
              <a:round/>
            </a:ln>
            <a:effectLst/>
          </c:spPr>
          <c:marker>
            <c:symbol val="picture"/>
            <c:spPr>
              <a:blipFill>
                <a:blip xmlns:r="http://schemas.openxmlformats.org/officeDocument/2006/relationships" r:embed="rId2"/>
                <a:stretch>
                  <a:fillRect/>
                </a:stretch>
              </a:blipFill>
              <a:ln w="25400">
                <a:noFill/>
              </a:ln>
              <a:effectLst/>
            </c:spPr>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Sheet1!$D$6:$K$6</c:f>
              <c:strCache>
                <c:ptCount val="8"/>
                <c:pt idx="0">
                  <c:v>Reached </c:v>
                </c:pt>
                <c:pt idx="1">
                  <c:v>HIV testing status</c:v>
                </c:pt>
                <c:pt idx="2">
                  <c:v>HIV tested </c:v>
                </c:pt>
                <c:pt idx="4">
                  <c:v> HIV tested postive</c:v>
                </c:pt>
                <c:pt idx="5">
                  <c:v>Enrolled in clinical care</c:v>
                </c:pt>
                <c:pt idx="6">
                  <c:v>Newly Initiated on ART</c:v>
                </c:pt>
                <c:pt idx="7">
                  <c:v>Enrolled in community care</c:v>
                </c:pt>
              </c:strCache>
            </c:strRef>
          </c:cat>
          <c:val>
            <c:numRef>
              <c:f>Sheet1!$D$13:$K$13</c:f>
              <c:numCache>
                <c:formatCode>General</c:formatCode>
                <c:ptCount val="8"/>
              </c:numCache>
            </c:numRef>
          </c:val>
          <c:smooth val="0"/>
          <c:extLst>
            <c:ext xmlns:c16="http://schemas.microsoft.com/office/drawing/2014/chart" uri="{C3380CC4-5D6E-409C-BE32-E72D297353CC}">
              <c16:uniqueId val="{00000007-8F28-457D-9835-B0E8C40E313A}"/>
            </c:ext>
          </c:extLst>
        </c:ser>
        <c:dLbls>
          <c:showLegendKey val="0"/>
          <c:showVal val="1"/>
          <c:showCatName val="0"/>
          <c:showSerName val="0"/>
          <c:showPercent val="0"/>
          <c:showBubbleSize val="0"/>
        </c:dLbls>
        <c:marker val="1"/>
        <c:smooth val="0"/>
        <c:axId val="1106634272"/>
        <c:axId val="1107134192"/>
      </c:lineChart>
      <c:catAx>
        <c:axId val="110663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07134192"/>
        <c:crosses val="autoZero"/>
        <c:auto val="1"/>
        <c:lblAlgn val="ctr"/>
        <c:lblOffset val="100"/>
        <c:noMultiLvlLbl val="0"/>
      </c:catAx>
      <c:valAx>
        <c:axId val="1107134192"/>
        <c:scaling>
          <c:orientation val="minMax"/>
        </c:scaling>
        <c:delete val="0"/>
        <c:axPos val="l"/>
        <c:title>
          <c:tx>
            <c:rich>
              <a:bodyPr rot="-5400000" vert="horz"/>
              <a:lstStyle/>
              <a:p>
                <a:pPr>
                  <a:defRPr/>
                </a:pPr>
                <a:r>
                  <a:rPr lang="en-US" dirty="0"/>
                  <a:t>Number of KPs &amp; KP Partners</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1106634272"/>
        <c:crosses val="autoZero"/>
        <c:crossBetween val="between"/>
      </c:valAx>
      <c:valAx>
        <c:axId val="1107137168"/>
        <c:scaling>
          <c:orientation val="minMax"/>
        </c:scaling>
        <c:delete val="0"/>
        <c:axPos val="r"/>
        <c:numFmt formatCode="General" sourceLinked="1"/>
        <c:majorTickMark val="out"/>
        <c:minorTickMark val="none"/>
        <c:tickLblPos val="nextTo"/>
        <c:spPr>
          <a:noFill/>
          <a:ln>
            <a:noFill/>
          </a:ln>
          <a:effectLst/>
        </c:spPr>
        <c:txPr>
          <a:bodyPr rot="-60000000" vert="horz"/>
          <a:lstStyle/>
          <a:p>
            <a:pPr>
              <a:defRPr>
                <a:solidFill>
                  <a:schemeClr val="bg1"/>
                </a:solidFill>
              </a:defRPr>
            </a:pPr>
            <a:endParaRPr lang="en-US"/>
          </a:p>
        </c:txPr>
        <c:crossAx val="1106483024"/>
        <c:crosses val="max"/>
        <c:crossBetween val="between"/>
      </c:valAx>
      <c:catAx>
        <c:axId val="1106483024"/>
        <c:scaling>
          <c:orientation val="minMax"/>
        </c:scaling>
        <c:delete val="1"/>
        <c:axPos val="b"/>
        <c:numFmt formatCode="General" sourceLinked="1"/>
        <c:majorTickMark val="out"/>
        <c:minorTickMark val="none"/>
        <c:tickLblPos val="nextTo"/>
        <c:crossAx val="1107137168"/>
        <c:crosses val="autoZero"/>
        <c:auto val="1"/>
        <c:lblAlgn val="ctr"/>
        <c:lblOffset val="100"/>
        <c:noMultiLvlLbl val="0"/>
      </c:catAx>
      <c:spPr>
        <a:noFill/>
        <a:ln>
          <a:noFill/>
        </a:ln>
        <a:effectLst/>
      </c:spPr>
    </c:plotArea>
    <c:legend>
      <c:legendPos val="b"/>
      <c:legendEntry>
        <c:idx val="4"/>
        <c:delete val="1"/>
      </c:legendEntry>
      <c:legendEntry>
        <c:idx val="5"/>
        <c:delete val="1"/>
      </c:legendEntry>
      <c:legendEntry>
        <c:idx val="6"/>
        <c:delete val="1"/>
      </c:legendEntry>
      <c:layout>
        <c:manualLayout>
          <c:xMode val="edge"/>
          <c:yMode val="edge"/>
          <c:x val="5.3555610236220463E-2"/>
          <c:y val="0.92026815602119094"/>
          <c:w val="0.66245936232402769"/>
          <c:h val="4.5587253351902259E-2"/>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05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pt-PT" sz="1200" b="1" dirty="0"/>
              <a:t>MSM: Care and Treatment part of the cascade, FY18</a:t>
            </a:r>
            <a:endParaRPr lang="en-US" sz="1200" b="1" dirty="0"/>
          </a:p>
        </c:rich>
      </c:tx>
      <c:layout>
        <c:manualLayout>
          <c:xMode val="edge"/>
          <c:yMode val="edge"/>
          <c:x val="0.17305604801899555"/>
          <c:y val="2.0221622853347058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15524781804357"/>
          <c:y val="6.8430543193711571E-2"/>
          <c:w val="0.88809712784545369"/>
          <c:h val="0.81604978509988257"/>
        </c:manualLayout>
      </c:layout>
      <c:barChart>
        <c:barDir val="col"/>
        <c:grouping val="stacked"/>
        <c:varyColors val="0"/>
        <c:ser>
          <c:idx val="0"/>
          <c:order val="0"/>
          <c:tx>
            <c:strRef>
              <c:f>'MSM Graphic'!$E$5</c:f>
              <c:strCache>
                <c:ptCount val="1"/>
                <c:pt idx="0">
                  <c:v>FY18 Q1 Results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Ref>
              <c:f>'MSM Graphic'!$F$4:$H$4</c:f>
              <c:strCache>
                <c:ptCount val="3"/>
                <c:pt idx="0">
                  <c:v>HTS_TST_POS</c:v>
                </c:pt>
                <c:pt idx="1">
                  <c:v>COMM SUPP RET</c:v>
                </c:pt>
                <c:pt idx="2">
                  <c:v>TX_NEW</c:v>
                </c:pt>
              </c:strCache>
            </c:strRef>
          </c:cat>
          <c:val>
            <c:numRef>
              <c:f>'MSM Graphic'!$F$5:$H$5</c:f>
              <c:numCache>
                <c:formatCode>_(* #,##0_);_(* \(#,##0\);_(* "-"??_);_(@_)</c:formatCode>
                <c:ptCount val="3"/>
                <c:pt idx="0">
                  <c:v>18</c:v>
                </c:pt>
                <c:pt idx="1">
                  <c:v>18</c:v>
                </c:pt>
                <c:pt idx="2" formatCode="General">
                  <c:v>15</c:v>
                </c:pt>
              </c:numCache>
            </c:numRef>
          </c:val>
          <c:extLst>
            <c:ext xmlns:c16="http://schemas.microsoft.com/office/drawing/2014/chart" uri="{C3380CC4-5D6E-409C-BE32-E72D297353CC}">
              <c16:uniqueId val="{00000000-3EF3-45A4-98EF-8CB593C56144}"/>
            </c:ext>
          </c:extLst>
        </c:ser>
        <c:ser>
          <c:idx val="1"/>
          <c:order val="1"/>
          <c:tx>
            <c:strRef>
              <c:f>'MSM Graphic'!$E$6</c:f>
              <c:strCache>
                <c:ptCount val="1"/>
                <c:pt idx="0">
                  <c:v>FY18 Q2 Results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Graphic'!$F$4:$H$4</c:f>
              <c:strCache>
                <c:ptCount val="3"/>
                <c:pt idx="0">
                  <c:v>HTS_TST_POS</c:v>
                </c:pt>
                <c:pt idx="1">
                  <c:v>COMM SUPP RET</c:v>
                </c:pt>
                <c:pt idx="2">
                  <c:v>TX_NEW</c:v>
                </c:pt>
              </c:strCache>
            </c:strRef>
          </c:cat>
          <c:val>
            <c:numRef>
              <c:f>'MSM Graphic'!$F$6:$H$6</c:f>
              <c:numCache>
                <c:formatCode>_(* #,##0_);_(* \(#,##0\);_(* "-"??_);_(@_)</c:formatCode>
                <c:ptCount val="3"/>
                <c:pt idx="0">
                  <c:v>44</c:v>
                </c:pt>
                <c:pt idx="1">
                  <c:v>44</c:v>
                </c:pt>
                <c:pt idx="2" formatCode="General">
                  <c:v>32</c:v>
                </c:pt>
              </c:numCache>
            </c:numRef>
          </c:val>
          <c:extLst>
            <c:ext xmlns:c16="http://schemas.microsoft.com/office/drawing/2014/chart" uri="{C3380CC4-5D6E-409C-BE32-E72D297353CC}">
              <c16:uniqueId val="{00000001-3EF3-45A4-98EF-8CB593C56144}"/>
            </c:ext>
          </c:extLst>
        </c:ser>
        <c:ser>
          <c:idx val="2"/>
          <c:order val="2"/>
          <c:tx>
            <c:strRef>
              <c:f>'MSM Graphic'!$E$7</c:f>
              <c:strCache>
                <c:ptCount val="1"/>
                <c:pt idx="0">
                  <c:v>Previous FYs reach</c:v>
                </c:pt>
              </c:strCache>
            </c:strRef>
          </c:tx>
          <c:spPr>
            <a:solidFill>
              <a:srgbClr val="70AD47">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Graphic'!$F$4:$H$4</c:f>
              <c:strCache>
                <c:ptCount val="3"/>
                <c:pt idx="0">
                  <c:v>HTS_TST_POS</c:v>
                </c:pt>
                <c:pt idx="1">
                  <c:v>COMM SUPP RET</c:v>
                </c:pt>
                <c:pt idx="2">
                  <c:v>TX_NEW</c:v>
                </c:pt>
              </c:strCache>
            </c:strRef>
          </c:cat>
          <c:val>
            <c:numRef>
              <c:f>'MSM Graphic'!$F$7:$H$7</c:f>
              <c:numCache>
                <c:formatCode>_(* #,##0_);_(* \(#,##0\);_(* "-"??_);_(@_)</c:formatCode>
                <c:ptCount val="3"/>
                <c:pt idx="1">
                  <c:v>65</c:v>
                </c:pt>
                <c:pt idx="2" formatCode="General">
                  <c:v>45</c:v>
                </c:pt>
              </c:numCache>
            </c:numRef>
          </c:val>
          <c:extLst>
            <c:ext xmlns:c16="http://schemas.microsoft.com/office/drawing/2014/chart" uri="{C3380CC4-5D6E-409C-BE32-E72D297353CC}">
              <c16:uniqueId val="{00000002-3EF3-45A4-98EF-8CB593C56144}"/>
            </c:ext>
          </c:extLst>
        </c:ser>
        <c:ser>
          <c:idx val="3"/>
          <c:order val="3"/>
          <c:tx>
            <c:strRef>
              <c:f>'MSM Graphic'!$E$8</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Graphic'!$F$4:$H$4</c:f>
              <c:strCache>
                <c:ptCount val="3"/>
                <c:pt idx="0">
                  <c:v>HTS_TST_POS</c:v>
                </c:pt>
                <c:pt idx="1">
                  <c:v>COMM SUPP RET</c:v>
                </c:pt>
                <c:pt idx="2">
                  <c:v>TX_NEW</c:v>
                </c:pt>
              </c:strCache>
            </c:strRef>
          </c:cat>
          <c:val>
            <c:numRef>
              <c:f>'MSM Graphic'!$F$8:$H$8</c:f>
              <c:numCache>
                <c:formatCode>General</c:formatCode>
                <c:ptCount val="3"/>
              </c:numCache>
            </c:numRef>
          </c:val>
          <c:extLst>
            <c:ext xmlns:c16="http://schemas.microsoft.com/office/drawing/2014/chart" uri="{C3380CC4-5D6E-409C-BE32-E72D297353CC}">
              <c16:uniqueId val="{00000003-3EF3-45A4-98EF-8CB593C56144}"/>
            </c:ext>
          </c:extLst>
        </c:ser>
        <c:dLbls>
          <c:dLblPos val="ctr"/>
          <c:showLegendKey val="0"/>
          <c:showVal val="1"/>
          <c:showCatName val="0"/>
          <c:showSerName val="0"/>
          <c:showPercent val="0"/>
          <c:showBubbleSize val="0"/>
        </c:dLbls>
        <c:gapWidth val="150"/>
        <c:overlap val="100"/>
        <c:axId val="237411712"/>
        <c:axId val="237429888"/>
      </c:barChart>
      <c:barChart>
        <c:barDir val="col"/>
        <c:grouping val="clustered"/>
        <c:varyColors val="0"/>
        <c:ser>
          <c:idx val="4"/>
          <c:order val="4"/>
          <c:tx>
            <c:strRef>
              <c:f>'MSM Graphic'!$E$9</c:f>
              <c:strCache>
                <c:ptCount val="1"/>
                <c:pt idx="0">
                  <c:v>FY18 Target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Graphic'!$F$4:$H$4</c:f>
              <c:strCache>
                <c:ptCount val="3"/>
                <c:pt idx="0">
                  <c:v>HTS_TST_POS</c:v>
                </c:pt>
                <c:pt idx="1">
                  <c:v>COMM SUPP RET</c:v>
                </c:pt>
                <c:pt idx="2">
                  <c:v>TX_NEW</c:v>
                </c:pt>
              </c:strCache>
            </c:strRef>
          </c:cat>
          <c:val>
            <c:numRef>
              <c:f>'MSM Graphic'!$F$9:$H$9</c:f>
              <c:numCache>
                <c:formatCode>General</c:formatCode>
                <c:ptCount val="3"/>
                <c:pt idx="0" formatCode="_(* #,##0_);_(* \(#,##0\);_(* &quot;-&quot;??_);_(@_)">
                  <c:v>125</c:v>
                </c:pt>
              </c:numCache>
            </c:numRef>
          </c:val>
          <c:extLst>
            <c:ext xmlns:c16="http://schemas.microsoft.com/office/drawing/2014/chart" uri="{C3380CC4-5D6E-409C-BE32-E72D297353CC}">
              <c16:uniqueId val="{00000004-3EF3-45A4-98EF-8CB593C56144}"/>
            </c:ext>
          </c:extLst>
        </c:ser>
        <c:ser>
          <c:idx val="5"/>
          <c:order val="5"/>
          <c:tx>
            <c:strRef>
              <c:f>'MSM Graphic'!$E$10</c:f>
              <c:strCache>
                <c:ptCount val="1"/>
                <c:pt idx="0">
                  <c:v>Blank 1</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Graphic'!$F$4:$H$4</c:f>
              <c:strCache>
                <c:ptCount val="3"/>
                <c:pt idx="0">
                  <c:v>HTS_TST_POS</c:v>
                </c:pt>
                <c:pt idx="1">
                  <c:v>COMM SUPP RET</c:v>
                </c:pt>
                <c:pt idx="2">
                  <c:v>TX_NEW</c:v>
                </c:pt>
              </c:strCache>
            </c:strRef>
          </c:cat>
          <c:val>
            <c:numRef>
              <c:f>'MSM Graphic'!$F$10:$H$10</c:f>
              <c:numCache>
                <c:formatCode>General</c:formatCode>
                <c:ptCount val="3"/>
              </c:numCache>
            </c:numRef>
          </c:val>
          <c:extLst>
            <c:ext xmlns:c16="http://schemas.microsoft.com/office/drawing/2014/chart" uri="{C3380CC4-5D6E-409C-BE32-E72D297353CC}">
              <c16:uniqueId val="{00000005-3EF3-45A4-98EF-8CB593C56144}"/>
            </c:ext>
          </c:extLst>
        </c:ser>
        <c:ser>
          <c:idx val="6"/>
          <c:order val="6"/>
          <c:tx>
            <c:strRef>
              <c:f>'MSM Graphic'!$E$11</c:f>
              <c:strCache>
                <c:ptCount val="1"/>
                <c:pt idx="0">
                  <c:v>Blank 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Graphic'!$F$4:$H$4</c:f>
              <c:strCache>
                <c:ptCount val="3"/>
                <c:pt idx="0">
                  <c:v>HTS_TST_POS</c:v>
                </c:pt>
                <c:pt idx="1">
                  <c:v>COMM SUPP RET</c:v>
                </c:pt>
                <c:pt idx="2">
                  <c:v>TX_NEW</c:v>
                </c:pt>
              </c:strCache>
            </c:strRef>
          </c:cat>
          <c:val>
            <c:numRef>
              <c:f>'MSM Graphic'!$F$11:$H$11</c:f>
              <c:numCache>
                <c:formatCode>General</c:formatCode>
                <c:ptCount val="3"/>
              </c:numCache>
            </c:numRef>
          </c:val>
          <c:extLst>
            <c:ext xmlns:c16="http://schemas.microsoft.com/office/drawing/2014/chart" uri="{C3380CC4-5D6E-409C-BE32-E72D297353CC}">
              <c16:uniqueId val="{00000006-3EF3-45A4-98EF-8CB593C56144}"/>
            </c:ext>
          </c:extLst>
        </c:ser>
        <c:dLbls>
          <c:dLblPos val="ctr"/>
          <c:showLegendKey val="0"/>
          <c:showVal val="1"/>
          <c:showCatName val="0"/>
          <c:showSerName val="0"/>
          <c:showPercent val="0"/>
          <c:showBubbleSize val="0"/>
        </c:dLbls>
        <c:gapWidth val="150"/>
        <c:axId val="238096768"/>
        <c:axId val="237431424"/>
      </c:barChart>
      <c:catAx>
        <c:axId val="23741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7429888"/>
        <c:crosses val="autoZero"/>
        <c:auto val="1"/>
        <c:lblAlgn val="ctr"/>
        <c:lblOffset val="100"/>
        <c:noMultiLvlLbl val="0"/>
      </c:catAx>
      <c:valAx>
        <c:axId val="23742988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Number of MSM</a:t>
                </a:r>
              </a:p>
            </c:rich>
          </c:tx>
          <c:layout>
            <c:manualLayout>
              <c:xMode val="edge"/>
              <c:yMode val="edge"/>
              <c:x val="6.8416859631339338E-2"/>
              <c:y val="0.3717394562562824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7411712"/>
        <c:crosses val="autoZero"/>
        <c:crossBetween val="between"/>
      </c:valAx>
      <c:valAx>
        <c:axId val="237431424"/>
        <c:scaling>
          <c:orientation val="minMax"/>
          <c:max val="2500"/>
        </c:scaling>
        <c:delete val="1"/>
        <c:axPos val="r"/>
        <c:numFmt formatCode="_(* #,##0_);_(* \(#,##0\);_(* &quot;-&quot;??_);_(@_)" sourceLinked="1"/>
        <c:majorTickMark val="out"/>
        <c:minorTickMark val="none"/>
        <c:tickLblPos val="nextTo"/>
        <c:crossAx val="238096768"/>
        <c:crosses val="max"/>
        <c:crossBetween val="between"/>
      </c:valAx>
      <c:catAx>
        <c:axId val="238096768"/>
        <c:scaling>
          <c:orientation val="minMax"/>
        </c:scaling>
        <c:delete val="1"/>
        <c:axPos val="b"/>
        <c:numFmt formatCode="General" sourceLinked="1"/>
        <c:majorTickMark val="out"/>
        <c:minorTickMark val="none"/>
        <c:tickLblPos val="nextTo"/>
        <c:crossAx val="237431424"/>
        <c:crosses val="autoZero"/>
        <c:auto val="1"/>
        <c:lblAlgn val="ctr"/>
        <c:lblOffset val="100"/>
        <c:noMultiLvlLbl val="0"/>
      </c:catAx>
      <c:spPr>
        <a:noFill/>
        <a:ln w="25400">
          <a:noFill/>
        </a:ln>
        <a:effectLst/>
      </c:spPr>
    </c:plotArea>
    <c:legend>
      <c:legendPos val="t"/>
      <c:legendEntry>
        <c:idx val="3"/>
        <c:delete val="1"/>
      </c:legendEntry>
      <c:legendEntry>
        <c:idx val="5"/>
        <c:delete val="1"/>
      </c:legendEntry>
      <c:legendEntry>
        <c:idx val="6"/>
        <c:delete val="1"/>
      </c:legendEntry>
      <c:layout>
        <c:manualLayout>
          <c:xMode val="edge"/>
          <c:yMode val="edge"/>
          <c:x val="5.4275064092240505E-2"/>
          <c:y val="6.2621551676669801E-2"/>
          <c:w val="0.92489467579904971"/>
          <c:h val="7.40660389479287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9050">
      <a:noFill/>
    </a:ln>
    <a:effectLst/>
  </c:spPr>
  <c:txPr>
    <a:bodyPr/>
    <a:lstStyle/>
    <a:p>
      <a:pPr>
        <a:defRPr sz="1200"/>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300" b="1" dirty="0"/>
              <a:t>FSW: Treatment and care part of the cascade, FY 18</a:t>
            </a:r>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829232975885"/>
          <c:y val="0.15771604957810301"/>
          <c:w val="0.78954192046748894"/>
          <c:h val="0.74264853256979302"/>
        </c:manualLayout>
      </c:layout>
      <c:barChart>
        <c:barDir val="col"/>
        <c:grouping val="stacked"/>
        <c:varyColors val="0"/>
        <c:ser>
          <c:idx val="0"/>
          <c:order val="0"/>
          <c:tx>
            <c:strRef>
              <c:f>'FSW Gpahics'!$E$5</c:f>
              <c:strCache>
                <c:ptCount val="1"/>
                <c:pt idx="0">
                  <c:v>FY18 Q1 Results</c:v>
                </c:pt>
              </c:strCache>
            </c:strRef>
          </c:tx>
          <c:spPr>
            <a:solidFill>
              <a:srgbClr val="FFC000">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Gpahics'!$F$4:$H$4</c:f>
              <c:strCache>
                <c:ptCount val="3"/>
                <c:pt idx="0">
                  <c:v>FSWs tested HIV-postive</c:v>
                </c:pt>
                <c:pt idx="1">
                  <c:v>Linked in a treatment facility (TX_LINK_NEW)</c:v>
                </c:pt>
                <c:pt idx="2">
                  <c:v>Newly Enrolled in treatment (ART_NEW)</c:v>
                </c:pt>
              </c:strCache>
            </c:strRef>
          </c:cat>
          <c:val>
            <c:numRef>
              <c:f>'FSW Gpahics'!$F$5:$H$5</c:f>
              <c:numCache>
                <c:formatCode>_(* #,##0_);_(* \(#,##0\);_(* "-"??_);_(@_)</c:formatCode>
                <c:ptCount val="3"/>
                <c:pt idx="0">
                  <c:v>203</c:v>
                </c:pt>
                <c:pt idx="1">
                  <c:v>169</c:v>
                </c:pt>
                <c:pt idx="2">
                  <c:v>169</c:v>
                </c:pt>
              </c:numCache>
            </c:numRef>
          </c:val>
          <c:extLst>
            <c:ext xmlns:c16="http://schemas.microsoft.com/office/drawing/2014/chart" uri="{C3380CC4-5D6E-409C-BE32-E72D297353CC}">
              <c16:uniqueId val="{00000000-1E58-4422-AD66-061E11940E21}"/>
            </c:ext>
          </c:extLst>
        </c:ser>
        <c:ser>
          <c:idx val="1"/>
          <c:order val="1"/>
          <c:tx>
            <c:strRef>
              <c:f>'FSW Gpahics'!$E$6</c:f>
              <c:strCache>
                <c:ptCount val="1"/>
                <c:pt idx="0">
                  <c:v>FY18 Q2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Gpahics'!$F$4:$H$4</c:f>
              <c:strCache>
                <c:ptCount val="3"/>
                <c:pt idx="0">
                  <c:v>FSWs tested HIV-postive</c:v>
                </c:pt>
                <c:pt idx="1">
                  <c:v>Linked in a treatment facility (TX_LINK_NEW)</c:v>
                </c:pt>
                <c:pt idx="2">
                  <c:v>Newly Enrolled in treatment (ART_NEW)</c:v>
                </c:pt>
              </c:strCache>
            </c:strRef>
          </c:cat>
          <c:val>
            <c:numRef>
              <c:f>'FSW Gpahics'!$F$6:$H$6</c:f>
              <c:numCache>
                <c:formatCode>_(* #,##0_);_(* \(#,##0\);_(* "-"??_);_(@_)</c:formatCode>
                <c:ptCount val="3"/>
                <c:pt idx="0">
                  <c:v>250</c:v>
                </c:pt>
                <c:pt idx="1">
                  <c:v>212</c:v>
                </c:pt>
                <c:pt idx="2">
                  <c:v>212</c:v>
                </c:pt>
              </c:numCache>
            </c:numRef>
          </c:val>
          <c:extLst>
            <c:ext xmlns:c16="http://schemas.microsoft.com/office/drawing/2014/chart" uri="{C3380CC4-5D6E-409C-BE32-E72D297353CC}">
              <c16:uniqueId val="{00000001-1E58-4422-AD66-061E11940E21}"/>
            </c:ext>
          </c:extLst>
        </c:ser>
        <c:ser>
          <c:idx val="2"/>
          <c:order val="2"/>
          <c:tx>
            <c:strRef>
              <c:f>'FSW Gpahics'!$E$7</c:f>
              <c:strCache>
                <c:ptCount val="1"/>
                <c:pt idx="0">
                  <c:v>FY18 Q3 Results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Gpahics'!$F$4:$H$4</c:f>
              <c:strCache>
                <c:ptCount val="3"/>
                <c:pt idx="0">
                  <c:v>FSWs tested HIV-postive</c:v>
                </c:pt>
                <c:pt idx="1">
                  <c:v>Linked in a treatment facility (TX_LINK_NEW)</c:v>
                </c:pt>
                <c:pt idx="2">
                  <c:v>Newly Enrolled in treatment (ART_NEW)</c:v>
                </c:pt>
              </c:strCache>
            </c:strRef>
          </c:cat>
          <c:val>
            <c:numRef>
              <c:f>'FSW Gpahics'!$F$7:$H$7</c:f>
              <c:numCache>
                <c:formatCode>General</c:formatCode>
                <c:ptCount val="3"/>
              </c:numCache>
            </c:numRef>
          </c:val>
          <c:extLst>
            <c:ext xmlns:c16="http://schemas.microsoft.com/office/drawing/2014/chart" uri="{C3380CC4-5D6E-409C-BE32-E72D297353CC}">
              <c16:uniqueId val="{00000002-1E58-4422-AD66-061E11940E21}"/>
            </c:ext>
          </c:extLst>
        </c:ser>
        <c:ser>
          <c:idx val="3"/>
          <c:order val="3"/>
          <c:tx>
            <c:strRef>
              <c:f>'FSW Gpahics'!$E$8</c:f>
              <c:strCache>
                <c:ptCount val="1"/>
                <c:pt idx="0">
                  <c:v>FY18 Q4 Results</c:v>
                </c:pt>
              </c:strCache>
            </c:strRef>
          </c:tx>
          <c:spPr>
            <a:solidFill>
              <a:srgbClr val="5B9BD5">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Gpahics'!$F$4:$H$4</c:f>
              <c:strCache>
                <c:ptCount val="3"/>
                <c:pt idx="0">
                  <c:v>FSWs tested HIV-postive</c:v>
                </c:pt>
                <c:pt idx="1">
                  <c:v>Linked in a treatment facility (TX_LINK_NEW)</c:v>
                </c:pt>
                <c:pt idx="2">
                  <c:v>Newly Enrolled in treatment (ART_NEW)</c:v>
                </c:pt>
              </c:strCache>
            </c:strRef>
          </c:cat>
          <c:val>
            <c:numRef>
              <c:f>'FSW Gpahics'!$F$8:$H$8</c:f>
              <c:numCache>
                <c:formatCode>General</c:formatCode>
                <c:ptCount val="3"/>
              </c:numCache>
            </c:numRef>
          </c:val>
          <c:extLst>
            <c:ext xmlns:c16="http://schemas.microsoft.com/office/drawing/2014/chart" uri="{C3380CC4-5D6E-409C-BE32-E72D297353CC}">
              <c16:uniqueId val="{00000003-1E58-4422-AD66-061E11940E21}"/>
            </c:ext>
          </c:extLst>
        </c:ser>
        <c:dLbls>
          <c:dLblPos val="ctr"/>
          <c:showLegendKey val="0"/>
          <c:showVal val="1"/>
          <c:showCatName val="0"/>
          <c:showSerName val="0"/>
          <c:showPercent val="0"/>
          <c:showBubbleSize val="0"/>
        </c:dLbls>
        <c:gapWidth val="150"/>
        <c:overlap val="100"/>
        <c:axId val="614479168"/>
        <c:axId val="270001072"/>
      </c:barChart>
      <c:barChart>
        <c:barDir val="col"/>
        <c:grouping val="clustered"/>
        <c:varyColors val="0"/>
        <c:ser>
          <c:idx val="4"/>
          <c:order val="4"/>
          <c:tx>
            <c:strRef>
              <c:f>'FSW Gpahics'!$E$9</c:f>
              <c:strCache>
                <c:ptCount val="1"/>
                <c:pt idx="0">
                  <c:v>FY18 Target</c:v>
                </c:pt>
              </c:strCache>
            </c:strRef>
          </c:tx>
          <c:spPr>
            <a:solidFill>
              <a:srgbClr val="4472C4">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Gpahics'!$F$4:$H$4</c:f>
              <c:strCache>
                <c:ptCount val="3"/>
                <c:pt idx="0">
                  <c:v>FSWs tested HIV-postive</c:v>
                </c:pt>
                <c:pt idx="1">
                  <c:v>Linked in a treatment facility (TX_LINK_NEW)</c:v>
                </c:pt>
                <c:pt idx="2">
                  <c:v>Newly Enrolled in treatment (ART_NEW)</c:v>
                </c:pt>
              </c:strCache>
            </c:strRef>
          </c:cat>
          <c:val>
            <c:numRef>
              <c:f>'FSW Gpahics'!$F$9:$H$9</c:f>
              <c:numCache>
                <c:formatCode>_(* #,##0_);_(* \(#,##0\);_(* "-"??_);_(@_)</c:formatCode>
                <c:ptCount val="3"/>
                <c:pt idx="0">
                  <c:v>569</c:v>
                </c:pt>
                <c:pt idx="1">
                  <c:v>512</c:v>
                </c:pt>
                <c:pt idx="2">
                  <c:v>512</c:v>
                </c:pt>
              </c:numCache>
            </c:numRef>
          </c:val>
          <c:extLst>
            <c:ext xmlns:c16="http://schemas.microsoft.com/office/drawing/2014/chart" uri="{C3380CC4-5D6E-409C-BE32-E72D297353CC}">
              <c16:uniqueId val="{00000007-1E58-4422-AD66-061E11940E21}"/>
            </c:ext>
          </c:extLst>
        </c:ser>
        <c:ser>
          <c:idx val="5"/>
          <c:order val="5"/>
          <c:tx>
            <c:strRef>
              <c:f>'FSW Gpahics'!$E$10</c:f>
              <c:strCache>
                <c:ptCount val="1"/>
                <c:pt idx="0">
                  <c:v>Blank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Gpahics'!$F$4:$H$4</c:f>
              <c:strCache>
                <c:ptCount val="3"/>
                <c:pt idx="0">
                  <c:v>FSWs tested HIV-postive</c:v>
                </c:pt>
                <c:pt idx="1">
                  <c:v>Linked in a treatment facility (TX_LINK_NEW)</c:v>
                </c:pt>
                <c:pt idx="2">
                  <c:v>Newly Enrolled in treatment (ART_NEW)</c:v>
                </c:pt>
              </c:strCache>
            </c:strRef>
          </c:cat>
          <c:val>
            <c:numRef>
              <c:f>'FSW Gpahics'!$F$10:$H$10</c:f>
              <c:numCache>
                <c:formatCode>General</c:formatCode>
                <c:ptCount val="3"/>
              </c:numCache>
            </c:numRef>
          </c:val>
          <c:extLst>
            <c:ext xmlns:c16="http://schemas.microsoft.com/office/drawing/2014/chart" uri="{C3380CC4-5D6E-409C-BE32-E72D297353CC}">
              <c16:uniqueId val="{00000008-1E58-4422-AD66-061E11940E21}"/>
            </c:ext>
          </c:extLst>
        </c:ser>
        <c:ser>
          <c:idx val="6"/>
          <c:order val="6"/>
          <c:tx>
            <c:strRef>
              <c:f>'FSW Gpahics'!$E$11</c:f>
              <c:strCache>
                <c:ptCount val="1"/>
                <c:pt idx="0">
                  <c:v>Blank 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Gpahics'!$F$4:$H$4</c:f>
              <c:strCache>
                <c:ptCount val="3"/>
                <c:pt idx="0">
                  <c:v>FSWs tested HIV-postive</c:v>
                </c:pt>
                <c:pt idx="1">
                  <c:v>Linked in a treatment facility (TX_LINK_NEW)</c:v>
                </c:pt>
                <c:pt idx="2">
                  <c:v>Newly Enrolled in treatment (ART_NEW)</c:v>
                </c:pt>
              </c:strCache>
            </c:strRef>
          </c:cat>
          <c:val>
            <c:numRef>
              <c:f>'FSW Gpahics'!$F$11:$H$11</c:f>
              <c:numCache>
                <c:formatCode>General</c:formatCode>
                <c:ptCount val="3"/>
              </c:numCache>
            </c:numRef>
          </c:val>
          <c:extLst>
            <c:ext xmlns:c16="http://schemas.microsoft.com/office/drawing/2014/chart" uri="{C3380CC4-5D6E-409C-BE32-E72D297353CC}">
              <c16:uniqueId val="{00000009-1E58-4422-AD66-061E11940E21}"/>
            </c:ext>
          </c:extLst>
        </c:ser>
        <c:dLbls>
          <c:dLblPos val="ctr"/>
          <c:showLegendKey val="0"/>
          <c:showVal val="1"/>
          <c:showCatName val="0"/>
          <c:showSerName val="0"/>
          <c:showPercent val="0"/>
          <c:showBubbleSize val="0"/>
        </c:dLbls>
        <c:gapWidth val="150"/>
        <c:axId val="306162304"/>
        <c:axId val="617988688"/>
      </c:barChart>
      <c:catAx>
        <c:axId val="61447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001072"/>
        <c:crosses val="autoZero"/>
        <c:auto val="1"/>
        <c:lblAlgn val="ctr"/>
        <c:lblOffset val="100"/>
        <c:noMultiLvlLbl val="0"/>
      </c:catAx>
      <c:valAx>
        <c:axId val="270001072"/>
        <c:scaling>
          <c:orientation val="minMax"/>
          <c:max val="600"/>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0" dirty="0">
                    <a:solidFill>
                      <a:schemeClr val="tx1"/>
                    </a:solidFill>
                  </a:rPr>
                  <a:t>Number of FSWs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479168"/>
        <c:crosses val="autoZero"/>
        <c:crossBetween val="between"/>
      </c:valAx>
      <c:valAx>
        <c:axId val="617988688"/>
        <c:scaling>
          <c:orientation val="minMax"/>
          <c:max val="58"/>
          <c:min val="0"/>
        </c:scaling>
        <c:delete val="1"/>
        <c:axPos val="r"/>
        <c:numFmt formatCode="_(* #,##0_);_(* \(#,##0\);_(* &quot;-&quot;??_);_(@_)" sourceLinked="1"/>
        <c:majorTickMark val="out"/>
        <c:minorTickMark val="none"/>
        <c:tickLblPos val="nextTo"/>
        <c:crossAx val="306162304"/>
        <c:crosses val="max"/>
        <c:crossBetween val="between"/>
      </c:valAx>
      <c:catAx>
        <c:axId val="306162304"/>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0" dirty="0">
                    <a:solidFill>
                      <a:schemeClr val="tx1"/>
                    </a:solidFill>
                  </a:rPr>
                  <a:t>Care</a:t>
                </a:r>
                <a:r>
                  <a:rPr lang="en-US" b="0" baseline="0" dirty="0">
                    <a:solidFill>
                      <a:schemeClr val="tx1"/>
                    </a:solidFill>
                  </a:rPr>
                  <a:t> and Treatment Indicators </a:t>
                </a:r>
                <a:endParaRPr lang="en-US" b="0"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crossAx val="617988688"/>
        <c:crosses val="autoZero"/>
        <c:auto val="1"/>
        <c:lblAlgn val="ctr"/>
        <c:lblOffset val="100"/>
        <c:noMultiLvlLbl val="0"/>
      </c:catAx>
      <c:spPr>
        <a:noFill/>
        <a:ln>
          <a:noFill/>
        </a:ln>
        <a:effectLst/>
      </c:spPr>
    </c:plotArea>
    <c:legend>
      <c:legendPos val="t"/>
      <c:legendEntry>
        <c:idx val="2"/>
        <c:delete val="1"/>
      </c:legendEntry>
      <c:legendEntry>
        <c:idx val="3"/>
        <c:delete val="1"/>
      </c:legendEntry>
      <c:legendEntry>
        <c:idx val="5"/>
        <c:delete val="1"/>
      </c:legendEntry>
      <c:legendEntry>
        <c:idx val="6"/>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44546A"/>
      </a:solid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400" b="1" dirty="0"/>
              <a:t>FSW: Prevention part of the cascade, FY 18</a:t>
            </a:r>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970205216885203"/>
          <c:y val="0.12819637693828922"/>
          <c:w val="0.75745624820153301"/>
          <c:h val="0.74088588100041197"/>
        </c:manualLayout>
      </c:layout>
      <c:barChart>
        <c:barDir val="col"/>
        <c:grouping val="stacked"/>
        <c:varyColors val="0"/>
        <c:ser>
          <c:idx val="0"/>
          <c:order val="0"/>
          <c:tx>
            <c:strRef>
              <c:f>'FSW Gpahics'!$E$5</c:f>
              <c:strCache>
                <c:ptCount val="1"/>
                <c:pt idx="0">
                  <c:v>FY18 Q1 Results</c:v>
                </c:pt>
              </c:strCache>
            </c:strRef>
          </c:tx>
          <c:spPr>
            <a:solidFill>
              <a:srgbClr val="FFC000">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Gpahics'!$F$4:$G$4</c:f>
              <c:strCache>
                <c:ptCount val="2"/>
                <c:pt idx="0">
                  <c:v>FSW Reached </c:v>
                </c:pt>
                <c:pt idx="1">
                  <c:v>FSW tested for HIV </c:v>
                </c:pt>
              </c:strCache>
            </c:strRef>
          </c:cat>
          <c:val>
            <c:numRef>
              <c:f>'FSW Gpahics'!$F$5:$G$5</c:f>
              <c:numCache>
                <c:formatCode>_(* #,##0_);_(* \(#,##0\);_(* "-"??_);_(@_)</c:formatCode>
                <c:ptCount val="2"/>
                <c:pt idx="0">
                  <c:v>4432</c:v>
                </c:pt>
                <c:pt idx="1">
                  <c:v>4188</c:v>
                </c:pt>
              </c:numCache>
            </c:numRef>
          </c:val>
          <c:extLst>
            <c:ext xmlns:c16="http://schemas.microsoft.com/office/drawing/2014/chart" uri="{C3380CC4-5D6E-409C-BE32-E72D297353CC}">
              <c16:uniqueId val="{00000000-9D68-46A9-A8B4-8A930C114342}"/>
            </c:ext>
          </c:extLst>
        </c:ser>
        <c:ser>
          <c:idx val="1"/>
          <c:order val="1"/>
          <c:tx>
            <c:strRef>
              <c:f>'FSW Gpahics'!$E$6</c:f>
              <c:strCache>
                <c:ptCount val="1"/>
                <c:pt idx="0">
                  <c:v>FY18 Q2 Results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Gpahics'!$F$4:$G$4</c:f>
              <c:strCache>
                <c:ptCount val="2"/>
                <c:pt idx="0">
                  <c:v>FSW Reached </c:v>
                </c:pt>
                <c:pt idx="1">
                  <c:v>FSW tested for HIV </c:v>
                </c:pt>
              </c:strCache>
            </c:strRef>
          </c:cat>
          <c:val>
            <c:numRef>
              <c:f>'FSW Gpahics'!$F$6:$G$6</c:f>
              <c:numCache>
                <c:formatCode>_(* #,##0_);_(* \(#,##0\);_(* "-"??_);_(@_)</c:formatCode>
                <c:ptCount val="2"/>
                <c:pt idx="0">
                  <c:v>4768</c:v>
                </c:pt>
                <c:pt idx="1">
                  <c:v>4445</c:v>
                </c:pt>
              </c:numCache>
            </c:numRef>
          </c:val>
          <c:extLst>
            <c:ext xmlns:c16="http://schemas.microsoft.com/office/drawing/2014/chart" uri="{C3380CC4-5D6E-409C-BE32-E72D297353CC}">
              <c16:uniqueId val="{00000001-9D68-46A9-A8B4-8A930C114342}"/>
            </c:ext>
          </c:extLst>
        </c:ser>
        <c:ser>
          <c:idx val="2"/>
          <c:order val="2"/>
          <c:tx>
            <c:strRef>
              <c:f>'FSW Gpahics'!$E$7</c:f>
              <c:strCache>
                <c:ptCount val="1"/>
                <c:pt idx="0">
                  <c:v>FY18 Q3 Results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Gpahics'!$F$4:$G$4</c:f>
              <c:strCache>
                <c:ptCount val="2"/>
                <c:pt idx="0">
                  <c:v>FSW Reached </c:v>
                </c:pt>
                <c:pt idx="1">
                  <c:v>FSW tested for HIV </c:v>
                </c:pt>
              </c:strCache>
            </c:strRef>
          </c:cat>
          <c:val>
            <c:numRef>
              <c:f>'FSW Gpahics'!$F$7:$G$7</c:f>
              <c:numCache>
                <c:formatCode>General</c:formatCode>
                <c:ptCount val="2"/>
              </c:numCache>
            </c:numRef>
          </c:val>
          <c:extLst>
            <c:ext xmlns:c16="http://schemas.microsoft.com/office/drawing/2014/chart" uri="{C3380CC4-5D6E-409C-BE32-E72D297353CC}">
              <c16:uniqueId val="{00000002-9D68-46A9-A8B4-8A930C114342}"/>
            </c:ext>
          </c:extLst>
        </c:ser>
        <c:ser>
          <c:idx val="3"/>
          <c:order val="3"/>
          <c:tx>
            <c:strRef>
              <c:f>'FSW Gpahics'!$E$8</c:f>
              <c:strCache>
                <c:ptCount val="1"/>
                <c:pt idx="0">
                  <c:v>FY18 Q4 Results</c:v>
                </c:pt>
              </c:strCache>
            </c:strRef>
          </c:tx>
          <c:spPr>
            <a:solidFill>
              <a:srgbClr val="5B9BD5">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Gpahics'!$F$4:$G$4</c:f>
              <c:strCache>
                <c:ptCount val="2"/>
                <c:pt idx="0">
                  <c:v>FSW Reached </c:v>
                </c:pt>
                <c:pt idx="1">
                  <c:v>FSW tested for HIV </c:v>
                </c:pt>
              </c:strCache>
            </c:strRef>
          </c:cat>
          <c:val>
            <c:numRef>
              <c:f>'FSW Gpahics'!$F$8:$G$8</c:f>
              <c:numCache>
                <c:formatCode>General</c:formatCode>
                <c:ptCount val="2"/>
              </c:numCache>
            </c:numRef>
          </c:val>
          <c:extLst>
            <c:ext xmlns:c16="http://schemas.microsoft.com/office/drawing/2014/chart" uri="{C3380CC4-5D6E-409C-BE32-E72D297353CC}">
              <c16:uniqueId val="{00000003-9D68-46A9-A8B4-8A930C114342}"/>
            </c:ext>
          </c:extLst>
        </c:ser>
        <c:dLbls>
          <c:dLblPos val="ctr"/>
          <c:showLegendKey val="0"/>
          <c:showVal val="1"/>
          <c:showCatName val="0"/>
          <c:showSerName val="0"/>
          <c:showPercent val="0"/>
          <c:showBubbleSize val="0"/>
        </c:dLbls>
        <c:gapWidth val="150"/>
        <c:overlap val="100"/>
        <c:axId val="615024288"/>
        <c:axId val="750706624"/>
      </c:barChart>
      <c:barChart>
        <c:barDir val="col"/>
        <c:grouping val="clustered"/>
        <c:varyColors val="0"/>
        <c:ser>
          <c:idx val="4"/>
          <c:order val="4"/>
          <c:tx>
            <c:strRef>
              <c:f>'FSW Gpahics'!$E$9</c:f>
              <c:strCache>
                <c:ptCount val="1"/>
                <c:pt idx="0">
                  <c:v>FY18 Target</c:v>
                </c:pt>
              </c:strCache>
            </c:strRef>
          </c:tx>
          <c:spPr>
            <a:solidFill>
              <a:srgbClr val="4472C4">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Gpahics'!$F$4:$G$4</c:f>
              <c:strCache>
                <c:ptCount val="2"/>
                <c:pt idx="0">
                  <c:v>FSW Reached </c:v>
                </c:pt>
                <c:pt idx="1">
                  <c:v>FSW tested for HIV </c:v>
                </c:pt>
              </c:strCache>
            </c:strRef>
          </c:cat>
          <c:val>
            <c:numRef>
              <c:f>'FSW Gpahics'!$F$9:$G$9</c:f>
              <c:numCache>
                <c:formatCode>_(* #,##0_);_(* \(#,##0\);_(* "-"??_);_(@_)</c:formatCode>
                <c:ptCount val="2"/>
                <c:pt idx="0">
                  <c:v>12500</c:v>
                </c:pt>
                <c:pt idx="1">
                  <c:v>14276</c:v>
                </c:pt>
              </c:numCache>
            </c:numRef>
          </c:val>
          <c:extLst>
            <c:ext xmlns:c16="http://schemas.microsoft.com/office/drawing/2014/chart" uri="{C3380CC4-5D6E-409C-BE32-E72D297353CC}">
              <c16:uniqueId val="{00000006-9D68-46A9-A8B4-8A930C114342}"/>
            </c:ext>
          </c:extLst>
        </c:ser>
        <c:ser>
          <c:idx val="5"/>
          <c:order val="5"/>
          <c:tx>
            <c:strRef>
              <c:f>'FSW Gpahics'!$E$10</c:f>
              <c:strCache>
                <c:ptCount val="1"/>
                <c:pt idx="0">
                  <c:v>Blank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Gpahics'!$F$4:$G$4</c:f>
              <c:strCache>
                <c:ptCount val="2"/>
                <c:pt idx="0">
                  <c:v>FSW Reached </c:v>
                </c:pt>
                <c:pt idx="1">
                  <c:v>FSW tested for HIV </c:v>
                </c:pt>
              </c:strCache>
            </c:strRef>
          </c:cat>
          <c:val>
            <c:numRef>
              <c:f>'FSW Gpahics'!$F$10:$G$10</c:f>
              <c:numCache>
                <c:formatCode>General</c:formatCode>
                <c:ptCount val="2"/>
              </c:numCache>
            </c:numRef>
          </c:val>
          <c:extLst>
            <c:ext xmlns:c16="http://schemas.microsoft.com/office/drawing/2014/chart" uri="{C3380CC4-5D6E-409C-BE32-E72D297353CC}">
              <c16:uniqueId val="{00000007-9D68-46A9-A8B4-8A930C114342}"/>
            </c:ext>
          </c:extLst>
        </c:ser>
        <c:ser>
          <c:idx val="6"/>
          <c:order val="6"/>
          <c:tx>
            <c:strRef>
              <c:f>'FSW Gpahics'!$E$11</c:f>
              <c:strCache>
                <c:ptCount val="1"/>
                <c:pt idx="0">
                  <c:v>Blank 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Gpahics'!$F$4:$G$4</c:f>
              <c:strCache>
                <c:ptCount val="2"/>
                <c:pt idx="0">
                  <c:v>FSW Reached </c:v>
                </c:pt>
                <c:pt idx="1">
                  <c:v>FSW tested for HIV </c:v>
                </c:pt>
              </c:strCache>
            </c:strRef>
          </c:cat>
          <c:val>
            <c:numRef>
              <c:f>'FSW Gpahics'!$F$11:$G$11</c:f>
              <c:numCache>
                <c:formatCode>General</c:formatCode>
                <c:ptCount val="2"/>
              </c:numCache>
            </c:numRef>
          </c:val>
          <c:extLst>
            <c:ext xmlns:c16="http://schemas.microsoft.com/office/drawing/2014/chart" uri="{C3380CC4-5D6E-409C-BE32-E72D297353CC}">
              <c16:uniqueId val="{00000008-9D68-46A9-A8B4-8A930C114342}"/>
            </c:ext>
          </c:extLst>
        </c:ser>
        <c:dLbls>
          <c:dLblPos val="ctr"/>
          <c:showLegendKey val="0"/>
          <c:showVal val="1"/>
          <c:showCatName val="0"/>
          <c:showSerName val="0"/>
          <c:showPercent val="0"/>
          <c:showBubbleSize val="0"/>
        </c:dLbls>
        <c:gapWidth val="150"/>
        <c:axId val="270386688"/>
        <c:axId val="665605280"/>
      </c:barChart>
      <c:catAx>
        <c:axId val="6150242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0" dirty="0">
                    <a:solidFill>
                      <a:schemeClr val="tx1"/>
                    </a:solidFill>
                  </a:rPr>
                  <a:t>Prevention</a:t>
                </a:r>
                <a:r>
                  <a:rPr lang="en-US" b="0" baseline="0" dirty="0">
                    <a:solidFill>
                      <a:schemeClr val="tx1"/>
                    </a:solidFill>
                  </a:rPr>
                  <a:t> Indicators </a:t>
                </a:r>
                <a:r>
                  <a:rPr lang="en-US" b="0" dirty="0">
                    <a:solidFill>
                      <a:schemeClr val="tx1"/>
                    </a:solidFill>
                  </a:rPr>
                  <a:t>  </a:t>
                </a:r>
                <a:r>
                  <a:rPr lang="en-US" b="0" baseline="0" dirty="0">
                    <a:solidFill>
                      <a:schemeClr val="tx1"/>
                    </a:solidFill>
                  </a:rPr>
                  <a:t> </a:t>
                </a:r>
                <a:endParaRPr lang="en-US" b="0"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0706624"/>
        <c:crosses val="autoZero"/>
        <c:auto val="1"/>
        <c:lblAlgn val="ctr"/>
        <c:lblOffset val="100"/>
        <c:noMultiLvlLbl val="0"/>
      </c:catAx>
      <c:valAx>
        <c:axId val="750706624"/>
        <c:scaling>
          <c:orientation val="minMax"/>
          <c:max val="14500"/>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0" dirty="0">
                    <a:solidFill>
                      <a:schemeClr val="tx1"/>
                    </a:solidFill>
                  </a:rPr>
                  <a:t>Number of FSWs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5024288"/>
        <c:crosses val="autoZero"/>
        <c:crossBetween val="between"/>
      </c:valAx>
      <c:valAx>
        <c:axId val="665605280"/>
        <c:scaling>
          <c:orientation val="minMax"/>
          <c:max val="2500"/>
        </c:scaling>
        <c:delete val="1"/>
        <c:axPos val="r"/>
        <c:numFmt formatCode="_(* #,##0_);_(* \(#,##0\);_(* &quot;-&quot;??_);_(@_)" sourceLinked="1"/>
        <c:majorTickMark val="out"/>
        <c:minorTickMark val="none"/>
        <c:tickLblPos val="nextTo"/>
        <c:crossAx val="270386688"/>
        <c:crosses val="max"/>
        <c:crossBetween val="between"/>
      </c:valAx>
      <c:catAx>
        <c:axId val="270386688"/>
        <c:scaling>
          <c:orientation val="minMax"/>
        </c:scaling>
        <c:delete val="1"/>
        <c:axPos val="b"/>
        <c:numFmt formatCode="General" sourceLinked="1"/>
        <c:majorTickMark val="out"/>
        <c:minorTickMark val="none"/>
        <c:tickLblPos val="nextTo"/>
        <c:crossAx val="665605280"/>
        <c:crosses val="autoZero"/>
        <c:auto val="1"/>
        <c:lblAlgn val="ctr"/>
        <c:lblOffset val="100"/>
        <c:noMultiLvlLbl val="0"/>
      </c:catAx>
      <c:spPr>
        <a:noFill/>
        <a:ln>
          <a:noFill/>
        </a:ln>
        <a:effectLst/>
      </c:spPr>
    </c:plotArea>
    <c:legend>
      <c:legendPos val="t"/>
      <c:legendEntry>
        <c:idx val="2"/>
        <c:delete val="1"/>
      </c:legendEntry>
      <c:legendEntry>
        <c:idx val="3"/>
        <c:delete val="1"/>
      </c:legendEntry>
      <c:legendEntry>
        <c:idx val="5"/>
        <c:delete val="1"/>
      </c:legendEntry>
      <c:legendEntry>
        <c:idx val="6"/>
        <c:delete val="1"/>
      </c:legendEntry>
      <c:layout>
        <c:manualLayout>
          <c:xMode val="edge"/>
          <c:yMode val="edge"/>
          <c:x val="5.3575631889860621E-2"/>
          <c:y val="9.6493499013609346E-2"/>
          <c:w val="0.89284848393106953"/>
          <c:h val="4.752186436270320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dirty="0"/>
              <a:t>Prevention</a:t>
            </a:r>
            <a:r>
              <a:rPr lang="en-US" sz="1300" baseline="0" dirty="0"/>
              <a:t> part of the cascade, FY18</a:t>
            </a:r>
            <a:endParaRPr lang="en-US" sz="1300" dirty="0"/>
          </a:p>
        </c:rich>
      </c:tx>
      <c:layout>
        <c:manualLayout>
          <c:xMode val="edge"/>
          <c:yMode val="edge"/>
          <c:x val="0.14272400583215999"/>
          <c:y val="2.10051917344733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09235073160799"/>
          <c:y val="0.15313350177836799"/>
          <c:w val="0.82399547361969006"/>
          <c:h val="0.66499899557540498"/>
        </c:manualLayout>
      </c:layout>
      <c:barChart>
        <c:barDir val="col"/>
        <c:grouping val="stacked"/>
        <c:varyColors val="0"/>
        <c:ser>
          <c:idx val="0"/>
          <c:order val="0"/>
          <c:tx>
            <c:strRef>
              <c:f>'MSM eligibility'!$C$3</c:f>
              <c:strCache>
                <c:ptCount val="1"/>
                <c:pt idx="0">
                  <c:v>FY18 Semi-annual</c:v>
                </c:pt>
              </c:strCache>
            </c:strRef>
          </c:tx>
          <c:spPr>
            <a:solidFill>
              <a:schemeClr val="accent1"/>
            </a:solidFill>
            <a:ln>
              <a:noFill/>
            </a:ln>
            <a:effectLst/>
          </c:spPr>
          <c:invertIfNegative val="0"/>
          <c:dLbls>
            <c:dLbl>
              <c:idx val="0"/>
              <c:layout>
                <c:manualLayout>
                  <c:x val="-3.9651194375150299E-3"/>
                  <c:y val="-0.28157010014480999"/>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fld id="{B00EC152-6C63-462E-90C5-990FAAB910CC}" type="VALUE">
                      <a:rPr lang="en-US" sz="1200"/>
                      <a:pPr>
                        <a:defRPr sz="1100"/>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8BF-4937-81D5-66D087FB67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eligibility'!$B$4:$B$6</c:f>
              <c:strCache>
                <c:ptCount val="3"/>
                <c:pt idx="0">
                  <c:v>MSM Reached </c:v>
                </c:pt>
                <c:pt idx="1">
                  <c:v>MSM Test Eligibility </c:v>
                </c:pt>
                <c:pt idx="2">
                  <c:v>MSM Tested </c:v>
                </c:pt>
              </c:strCache>
            </c:strRef>
          </c:cat>
          <c:val>
            <c:numRef>
              <c:f>'MSM eligibility'!$C$4:$C$6</c:f>
              <c:numCache>
                <c:formatCode>General</c:formatCode>
                <c:ptCount val="3"/>
                <c:pt idx="0">
                  <c:v>1680</c:v>
                </c:pt>
              </c:numCache>
            </c:numRef>
          </c:val>
          <c:extLst>
            <c:ext xmlns:c16="http://schemas.microsoft.com/office/drawing/2014/chart" uri="{C3380CC4-5D6E-409C-BE32-E72D297353CC}">
              <c16:uniqueId val="{00000000-78BF-4937-81D5-66D087FB67DD}"/>
            </c:ext>
          </c:extLst>
        </c:ser>
        <c:ser>
          <c:idx val="1"/>
          <c:order val="1"/>
          <c:tx>
            <c:strRef>
              <c:f>'MSM eligibility'!$D$3</c:f>
              <c:strCache>
                <c:ptCount val="1"/>
                <c:pt idx="0">
                  <c:v>Eligible </c:v>
                </c:pt>
              </c:strCache>
            </c:strRef>
          </c:tx>
          <c:spPr>
            <a:solidFill>
              <a:srgbClr val="70AD47">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eligibility'!$B$4:$B$6</c:f>
              <c:strCache>
                <c:ptCount val="3"/>
                <c:pt idx="0">
                  <c:v>MSM Reached </c:v>
                </c:pt>
                <c:pt idx="1">
                  <c:v>MSM Test Eligibility </c:v>
                </c:pt>
                <c:pt idx="2">
                  <c:v>MSM Tested </c:v>
                </c:pt>
              </c:strCache>
            </c:strRef>
          </c:cat>
          <c:val>
            <c:numRef>
              <c:f>'MSM eligibility'!$D$4:$D$6</c:f>
              <c:numCache>
                <c:formatCode>General</c:formatCode>
                <c:ptCount val="3"/>
                <c:pt idx="1">
                  <c:v>1656</c:v>
                </c:pt>
              </c:numCache>
            </c:numRef>
          </c:val>
          <c:extLst>
            <c:ext xmlns:c16="http://schemas.microsoft.com/office/drawing/2014/chart" uri="{C3380CC4-5D6E-409C-BE32-E72D297353CC}">
              <c16:uniqueId val="{00000001-78BF-4937-81D5-66D087FB67DD}"/>
            </c:ext>
          </c:extLst>
        </c:ser>
        <c:ser>
          <c:idx val="2"/>
          <c:order val="2"/>
          <c:tx>
            <c:strRef>
              <c:f>'MSM eligibility'!$E$3</c:f>
              <c:strCache>
                <c:ptCount val="1"/>
                <c:pt idx="0">
                  <c:v>Recently Tested </c:v>
                </c:pt>
              </c:strCache>
            </c:strRef>
          </c:tx>
          <c:spPr>
            <a:solidFill>
              <a:schemeClr val="accent2"/>
            </a:solidFill>
            <a:ln>
              <a:noFill/>
            </a:ln>
            <a:effectLst/>
          </c:spPr>
          <c:invertIfNegative val="0"/>
          <c:dLbls>
            <c:dLbl>
              <c:idx val="1"/>
              <c:layout>
                <c:manualLayout>
                  <c:x val="0.133333333333333"/>
                  <c:y val="6.92195364545536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BF-4937-81D5-66D087FB67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chemeClr val="accent3"/>
                      </a:solidFill>
                      <a:round/>
                    </a:ln>
                    <a:effectLst/>
                  </c:spPr>
                </c15:leaderLines>
              </c:ext>
            </c:extLst>
          </c:dLbls>
          <c:cat>
            <c:strRef>
              <c:f>'MSM eligibility'!$B$4:$B$6</c:f>
              <c:strCache>
                <c:ptCount val="3"/>
                <c:pt idx="0">
                  <c:v>MSM Reached </c:v>
                </c:pt>
                <c:pt idx="1">
                  <c:v>MSM Test Eligibility </c:v>
                </c:pt>
                <c:pt idx="2">
                  <c:v>MSM Tested </c:v>
                </c:pt>
              </c:strCache>
            </c:strRef>
          </c:cat>
          <c:val>
            <c:numRef>
              <c:f>'MSM eligibility'!$E$4:$E$6</c:f>
              <c:numCache>
                <c:formatCode>General</c:formatCode>
                <c:ptCount val="3"/>
                <c:pt idx="1">
                  <c:v>5</c:v>
                </c:pt>
              </c:numCache>
            </c:numRef>
          </c:val>
          <c:extLst>
            <c:ext xmlns:c16="http://schemas.microsoft.com/office/drawing/2014/chart" uri="{C3380CC4-5D6E-409C-BE32-E72D297353CC}">
              <c16:uniqueId val="{00000003-78BF-4937-81D5-66D087FB67DD}"/>
            </c:ext>
          </c:extLst>
        </c:ser>
        <c:ser>
          <c:idx val="3"/>
          <c:order val="3"/>
          <c:tx>
            <c:strRef>
              <c:f>'MSM eligibility'!$F$3</c:f>
              <c:strCache>
                <c:ptCount val="1"/>
                <c:pt idx="0">
                  <c:v>Declined </c:v>
                </c:pt>
              </c:strCache>
            </c:strRef>
          </c:tx>
          <c:spPr>
            <a:solidFill>
              <a:schemeClr val="accent4"/>
            </a:solidFill>
            <a:ln>
              <a:noFill/>
            </a:ln>
            <a:effectLst/>
          </c:spPr>
          <c:invertIfNegative val="0"/>
          <c:dLbls>
            <c:dLbl>
              <c:idx val="1"/>
              <c:layout>
                <c:manualLayout>
                  <c:x val="0.12194748968404601"/>
                  <c:y val="-4.13150134811662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BF-4937-81D5-66D087FB67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rgbClr val="FFC000"/>
                      </a:solidFill>
                      <a:round/>
                    </a:ln>
                    <a:effectLst/>
                  </c:spPr>
                </c15:leaderLines>
              </c:ext>
            </c:extLst>
          </c:dLbls>
          <c:cat>
            <c:strRef>
              <c:f>'MSM eligibility'!$B$4:$B$6</c:f>
              <c:strCache>
                <c:ptCount val="3"/>
                <c:pt idx="0">
                  <c:v>MSM Reached </c:v>
                </c:pt>
                <c:pt idx="1">
                  <c:v>MSM Test Eligibility </c:v>
                </c:pt>
                <c:pt idx="2">
                  <c:v>MSM Tested </c:v>
                </c:pt>
              </c:strCache>
            </c:strRef>
          </c:cat>
          <c:val>
            <c:numRef>
              <c:f>'MSM eligibility'!$F$4:$F$6</c:f>
              <c:numCache>
                <c:formatCode>General</c:formatCode>
                <c:ptCount val="3"/>
                <c:pt idx="1">
                  <c:v>19</c:v>
                </c:pt>
              </c:numCache>
            </c:numRef>
          </c:val>
          <c:extLst>
            <c:ext xmlns:c16="http://schemas.microsoft.com/office/drawing/2014/chart" uri="{C3380CC4-5D6E-409C-BE32-E72D297353CC}">
              <c16:uniqueId val="{00000005-78BF-4937-81D5-66D087FB67DD}"/>
            </c:ext>
          </c:extLst>
        </c:ser>
        <c:ser>
          <c:idx val="4"/>
          <c:order val="4"/>
          <c:tx>
            <c:strRef>
              <c:f>'MSM eligibility'!$G$3</c:f>
              <c:strCache>
                <c:ptCount val="1"/>
                <c:pt idx="0">
                  <c:v>Known Positive </c:v>
                </c:pt>
              </c:strCache>
            </c:strRef>
          </c:tx>
          <c:spPr>
            <a:solidFill>
              <a:schemeClr val="accent2"/>
            </a:solidFill>
            <a:ln>
              <a:noFill/>
            </a:ln>
            <a:effectLst/>
          </c:spPr>
          <c:invertIfNegative val="0"/>
          <c:dLbls>
            <c:dLbl>
              <c:idx val="1"/>
              <c:layout>
                <c:manualLayout>
                  <c:x val="0.125305132056268"/>
                  <c:y val="5.83105855565081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BF-4937-81D5-66D087FB67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chemeClr val="accent2"/>
                      </a:solidFill>
                      <a:round/>
                    </a:ln>
                    <a:effectLst/>
                  </c:spPr>
                </c15:leaderLines>
              </c:ext>
            </c:extLst>
          </c:dLbls>
          <c:cat>
            <c:strRef>
              <c:f>'MSM eligibility'!$B$4:$B$6</c:f>
              <c:strCache>
                <c:ptCount val="3"/>
                <c:pt idx="0">
                  <c:v>MSM Reached </c:v>
                </c:pt>
                <c:pt idx="1">
                  <c:v>MSM Test Eligibility </c:v>
                </c:pt>
                <c:pt idx="2">
                  <c:v>MSM Tested </c:v>
                </c:pt>
              </c:strCache>
            </c:strRef>
          </c:cat>
          <c:val>
            <c:numRef>
              <c:f>'MSM eligibility'!$G$4:$G$6</c:f>
              <c:numCache>
                <c:formatCode>General</c:formatCode>
                <c:ptCount val="3"/>
                <c:pt idx="1">
                  <c:v>0</c:v>
                </c:pt>
              </c:numCache>
            </c:numRef>
          </c:val>
          <c:extLst>
            <c:ext xmlns:c16="http://schemas.microsoft.com/office/drawing/2014/chart" uri="{C3380CC4-5D6E-409C-BE32-E72D297353CC}">
              <c16:uniqueId val="{00000007-78BF-4937-81D5-66D087FB67DD}"/>
            </c:ext>
          </c:extLst>
        </c:ser>
        <c:ser>
          <c:idx val="5"/>
          <c:order val="5"/>
          <c:tx>
            <c:strRef>
              <c:f>'MSM eligibility'!$H$3</c:f>
              <c:strCache>
                <c:ptCount val="1"/>
                <c:pt idx="0">
                  <c:v>FY18 Semi-annual</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eligibility'!$B$4:$B$6</c:f>
              <c:strCache>
                <c:ptCount val="3"/>
                <c:pt idx="0">
                  <c:v>MSM Reached </c:v>
                </c:pt>
                <c:pt idx="1">
                  <c:v>MSM Test Eligibility </c:v>
                </c:pt>
                <c:pt idx="2">
                  <c:v>MSM Tested </c:v>
                </c:pt>
              </c:strCache>
            </c:strRef>
          </c:cat>
          <c:val>
            <c:numRef>
              <c:f>'MSM eligibility'!$H$4:$H$6</c:f>
              <c:numCache>
                <c:formatCode>General</c:formatCode>
                <c:ptCount val="3"/>
                <c:pt idx="2">
                  <c:v>1500</c:v>
                </c:pt>
              </c:numCache>
            </c:numRef>
          </c:val>
          <c:extLst>
            <c:ext xmlns:c16="http://schemas.microsoft.com/office/drawing/2014/chart" uri="{C3380CC4-5D6E-409C-BE32-E72D297353CC}">
              <c16:uniqueId val="{00000008-78BF-4937-81D5-66D087FB67DD}"/>
            </c:ext>
          </c:extLst>
        </c:ser>
        <c:dLbls>
          <c:dLblPos val="inEnd"/>
          <c:showLegendKey val="0"/>
          <c:showVal val="1"/>
          <c:showCatName val="0"/>
          <c:showSerName val="0"/>
          <c:showPercent val="0"/>
          <c:showBubbleSize val="0"/>
        </c:dLbls>
        <c:gapWidth val="150"/>
        <c:overlap val="100"/>
        <c:axId val="269418576"/>
        <c:axId val="140207824"/>
      </c:barChart>
      <c:catAx>
        <c:axId val="269418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Prevention</a:t>
                </a:r>
                <a:r>
                  <a:rPr lang="en-US" baseline="0" dirty="0"/>
                  <a:t> Indicators </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0207824"/>
        <c:crosses val="autoZero"/>
        <c:auto val="1"/>
        <c:lblAlgn val="ctr"/>
        <c:lblOffset val="100"/>
        <c:noMultiLvlLbl val="0"/>
      </c:catAx>
      <c:valAx>
        <c:axId val="1402078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MSM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418576"/>
        <c:crosses val="autoZero"/>
        <c:crossBetween val="between"/>
      </c:valAx>
      <c:spPr>
        <a:noFill/>
        <a:ln>
          <a:noFill/>
        </a:ln>
        <a:effectLst/>
      </c:spPr>
    </c:plotArea>
    <c:legend>
      <c:legendPos val="t"/>
      <c:legendEntry>
        <c:idx val="0"/>
        <c:delete val="1"/>
      </c:legendEntry>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Treatment</a:t>
            </a:r>
            <a:r>
              <a:rPr lang="en-US" baseline="0" dirty="0"/>
              <a:t> and care part of the cascade, FY18</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600022850085798E-2"/>
          <c:y val="0.11510544015381199"/>
          <c:w val="0.91464880914329905"/>
          <c:h val="0.71087590909113096"/>
        </c:manualLayout>
      </c:layout>
      <c:barChart>
        <c:barDir val="col"/>
        <c:grouping val="stacked"/>
        <c:varyColors val="0"/>
        <c:ser>
          <c:idx val="0"/>
          <c:order val="0"/>
          <c:tx>
            <c:strRef>
              <c:f>'MSM eligibility'!$C$9</c:f>
              <c:strCache>
                <c:ptCount val="1"/>
                <c:pt idx="0">
                  <c:v>FY18 Q2</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eligibility'!$B$10:$B$12</c:f>
              <c:strCache>
                <c:ptCount val="3"/>
                <c:pt idx="0">
                  <c:v>MSM HIV Positive </c:v>
                </c:pt>
                <c:pt idx="1">
                  <c:v>Linked to Treatment </c:v>
                </c:pt>
                <c:pt idx="2">
                  <c:v>Received Care in the Community </c:v>
                </c:pt>
              </c:strCache>
            </c:strRef>
          </c:cat>
          <c:val>
            <c:numRef>
              <c:f>'MSM eligibility'!$C$10:$C$12</c:f>
              <c:numCache>
                <c:formatCode>General</c:formatCode>
                <c:ptCount val="3"/>
                <c:pt idx="0">
                  <c:v>76</c:v>
                </c:pt>
              </c:numCache>
            </c:numRef>
          </c:val>
          <c:extLst>
            <c:ext xmlns:c16="http://schemas.microsoft.com/office/drawing/2014/chart" uri="{C3380CC4-5D6E-409C-BE32-E72D297353CC}">
              <c16:uniqueId val="{00000000-E258-439A-A857-44FEE8B834C2}"/>
            </c:ext>
          </c:extLst>
        </c:ser>
        <c:ser>
          <c:idx val="1"/>
          <c:order val="1"/>
          <c:tx>
            <c:strRef>
              <c:f>'MSM eligibility'!$D$9</c:f>
              <c:strCache>
                <c:ptCount val="1"/>
                <c:pt idx="0">
                  <c:v>Newly Diagnosed </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eligibility'!$B$10:$B$12</c:f>
              <c:strCache>
                <c:ptCount val="3"/>
                <c:pt idx="0">
                  <c:v>MSM HIV Positive </c:v>
                </c:pt>
                <c:pt idx="1">
                  <c:v>Linked to Treatment </c:v>
                </c:pt>
                <c:pt idx="2">
                  <c:v>Received Care in the Community </c:v>
                </c:pt>
              </c:strCache>
            </c:strRef>
          </c:cat>
          <c:val>
            <c:numRef>
              <c:f>'MSM eligibility'!$D$10:$D$12</c:f>
              <c:numCache>
                <c:formatCode>General</c:formatCode>
                <c:ptCount val="3"/>
                <c:pt idx="1">
                  <c:v>56</c:v>
                </c:pt>
              </c:numCache>
            </c:numRef>
          </c:val>
          <c:extLst>
            <c:ext xmlns:c16="http://schemas.microsoft.com/office/drawing/2014/chart" uri="{C3380CC4-5D6E-409C-BE32-E72D297353CC}">
              <c16:uniqueId val="{00000001-E258-439A-A857-44FEE8B834C2}"/>
            </c:ext>
          </c:extLst>
        </c:ser>
        <c:ser>
          <c:idx val="2"/>
          <c:order val="2"/>
          <c:tx>
            <c:strRef>
              <c:f>'MSM eligibility'!$E$9</c:f>
              <c:strCache>
                <c:ptCount val="1"/>
                <c:pt idx="0">
                  <c:v>Known Positive</c:v>
                </c:pt>
              </c:strCache>
            </c:strRef>
          </c:tx>
          <c:spPr>
            <a:solidFill>
              <a:schemeClr val="accent2"/>
            </a:solidFill>
            <a:ln>
              <a:noFill/>
            </a:ln>
            <a:effectLst/>
          </c:spPr>
          <c:invertIfNegative val="0"/>
          <c:dLbls>
            <c:dLbl>
              <c:idx val="1"/>
              <c:layout>
                <c:manualLayout>
                  <c:x val="1.39799019645615E-2"/>
                  <c:y val="-7.80873702262627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58-439A-A857-44FEE8B834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9050" cap="flat" cmpd="sng" algn="ctr">
                      <a:solidFill>
                        <a:schemeClr val="accent2"/>
                      </a:solidFill>
                      <a:round/>
                    </a:ln>
                    <a:effectLst/>
                  </c:spPr>
                </c15:leaderLines>
              </c:ext>
            </c:extLst>
          </c:dLbls>
          <c:cat>
            <c:strRef>
              <c:f>'MSM eligibility'!$B$10:$B$12</c:f>
              <c:strCache>
                <c:ptCount val="3"/>
                <c:pt idx="0">
                  <c:v>MSM HIV Positive </c:v>
                </c:pt>
                <c:pt idx="1">
                  <c:v>Linked to Treatment </c:v>
                </c:pt>
                <c:pt idx="2">
                  <c:v>Received Care in the Community </c:v>
                </c:pt>
              </c:strCache>
            </c:strRef>
          </c:cat>
          <c:val>
            <c:numRef>
              <c:f>'MSM eligibility'!$E$10:$E$12</c:f>
              <c:numCache>
                <c:formatCode>General</c:formatCode>
                <c:ptCount val="3"/>
                <c:pt idx="1">
                  <c:v>0</c:v>
                </c:pt>
              </c:numCache>
            </c:numRef>
          </c:val>
          <c:extLst>
            <c:ext xmlns:c16="http://schemas.microsoft.com/office/drawing/2014/chart" uri="{C3380CC4-5D6E-409C-BE32-E72D297353CC}">
              <c16:uniqueId val="{00000003-E258-439A-A857-44FEE8B834C2}"/>
            </c:ext>
          </c:extLst>
        </c:ser>
        <c:ser>
          <c:idx val="3"/>
          <c:order val="3"/>
          <c:tx>
            <c:strRef>
              <c:f>'MSM eligibility'!$F$9</c:f>
              <c:strCache>
                <c:ptCount val="1"/>
                <c:pt idx="0">
                  <c:v>FY18 Q2</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eligibility'!$B$10:$B$12</c:f>
              <c:strCache>
                <c:ptCount val="3"/>
                <c:pt idx="0">
                  <c:v>MSM HIV Positive </c:v>
                </c:pt>
                <c:pt idx="1">
                  <c:v>Linked to Treatment </c:v>
                </c:pt>
                <c:pt idx="2">
                  <c:v>Received Care in the Community </c:v>
                </c:pt>
              </c:strCache>
            </c:strRef>
          </c:cat>
          <c:val>
            <c:numRef>
              <c:f>'MSM eligibility'!$F$10:$F$12</c:f>
              <c:numCache>
                <c:formatCode>General</c:formatCode>
                <c:ptCount val="3"/>
                <c:pt idx="2">
                  <c:v>56</c:v>
                </c:pt>
              </c:numCache>
            </c:numRef>
          </c:val>
          <c:extLst>
            <c:ext xmlns:c16="http://schemas.microsoft.com/office/drawing/2014/chart" uri="{C3380CC4-5D6E-409C-BE32-E72D297353CC}">
              <c16:uniqueId val="{00000004-E258-439A-A857-44FEE8B834C2}"/>
            </c:ext>
          </c:extLst>
        </c:ser>
        <c:dLbls>
          <c:dLblPos val="inEnd"/>
          <c:showLegendKey val="0"/>
          <c:showVal val="1"/>
          <c:showCatName val="0"/>
          <c:showSerName val="0"/>
          <c:showPercent val="0"/>
          <c:showBubbleSize val="0"/>
        </c:dLbls>
        <c:gapWidth val="150"/>
        <c:overlap val="100"/>
        <c:axId val="269789312"/>
        <c:axId val="269791632"/>
      </c:barChart>
      <c:catAx>
        <c:axId val="2697893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Care and Treatment Indicators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69791632"/>
        <c:crosses val="autoZero"/>
        <c:auto val="1"/>
        <c:lblAlgn val="ctr"/>
        <c:lblOffset val="100"/>
        <c:noMultiLvlLbl val="0"/>
      </c:catAx>
      <c:valAx>
        <c:axId val="2697916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MSM </a:t>
                </a:r>
              </a:p>
            </c:rich>
          </c:tx>
          <c:layout>
            <c:manualLayout>
              <c:xMode val="edge"/>
              <c:yMode val="edge"/>
              <c:x val="5.3707817037194218E-2"/>
              <c:y val="0.36203658828761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789312"/>
        <c:crosses val="autoZero"/>
        <c:crossBetween val="between"/>
      </c:valAx>
      <c:spPr>
        <a:noFill/>
        <a:ln>
          <a:noFill/>
        </a:ln>
        <a:effectLst/>
      </c:spPr>
    </c:plotArea>
    <c:legend>
      <c:legendPos val="t"/>
      <c:legendEntry>
        <c:idx val="0"/>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31533007414729"/>
          <c:y val="3.0259270177593976E-2"/>
          <c:w val="0.58303892276091218"/>
          <c:h val="0.9059259434145149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Sheet1!$K$26:$O$26</c:f>
              <c:strCache>
                <c:ptCount val="5"/>
                <c:pt idx="0">
                  <c:v>Total Initiated</c:v>
                </c:pt>
                <c:pt idx="1">
                  <c:v>Eligible for PrEP</c:v>
                </c:pt>
                <c:pt idx="2">
                  <c:v>Screened for PrEP Eligibility</c:v>
                </c:pt>
                <c:pt idx="3">
                  <c:v>At Substantial HIV Risk</c:v>
                </c:pt>
                <c:pt idx="4">
                  <c:v>Screened for HIV risk</c:v>
                </c:pt>
              </c:strCache>
            </c:strRef>
          </c:cat>
          <c:val>
            <c:numRef>
              <c:f>Sheet1!$K$27:$O$27</c:f>
              <c:numCache>
                <c:formatCode>General</c:formatCode>
                <c:ptCount val="5"/>
                <c:pt idx="0">
                  <c:v>237</c:v>
                </c:pt>
                <c:pt idx="1">
                  <c:v>252</c:v>
                </c:pt>
                <c:pt idx="2">
                  <c:v>262</c:v>
                </c:pt>
                <c:pt idx="3">
                  <c:v>375</c:v>
                </c:pt>
                <c:pt idx="4">
                  <c:v>435</c:v>
                </c:pt>
              </c:numCache>
            </c:numRef>
          </c:val>
          <c:extLst>
            <c:ext xmlns:c16="http://schemas.microsoft.com/office/drawing/2014/chart" uri="{C3380CC4-5D6E-409C-BE32-E72D297353CC}">
              <c16:uniqueId val="{00000000-1679-4E86-AAE7-2B51DD74F0B0}"/>
            </c:ext>
          </c:extLst>
        </c:ser>
        <c:dLbls>
          <c:showLegendKey val="0"/>
          <c:showVal val="0"/>
          <c:showCatName val="0"/>
          <c:showSerName val="0"/>
          <c:showPercent val="0"/>
          <c:showBubbleSize val="0"/>
        </c:dLbls>
        <c:gapWidth val="182"/>
        <c:axId val="534451768"/>
        <c:axId val="534461280"/>
      </c:barChart>
      <c:catAx>
        <c:axId val="53445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461280"/>
        <c:crosses val="autoZero"/>
        <c:auto val="1"/>
        <c:lblAlgn val="ctr"/>
        <c:lblOffset val="100"/>
        <c:noMultiLvlLbl val="0"/>
      </c:catAx>
      <c:valAx>
        <c:axId val="534461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4517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FSW!$E$1</c:f>
              <c:strCache>
                <c:ptCount val="1"/>
                <c:pt idx="0">
                  <c:v>HTC_POS</c:v>
                </c:pt>
              </c:strCache>
            </c:strRef>
          </c:tx>
          <c:spPr>
            <a:solidFill>
              <a:schemeClr val="accent1"/>
            </a:solidFill>
            <a:ln>
              <a:noFill/>
            </a:ln>
            <a:effectLst/>
          </c:spPr>
          <c:invertIfNegative val="0"/>
          <c:cat>
            <c:strRef>
              <c:f>FSW!$A$2:$A$11</c:f>
              <c:strCache>
                <c:ptCount val="10"/>
                <c:pt idx="0">
                  <c:v>FY16 Q1</c:v>
                </c:pt>
                <c:pt idx="1">
                  <c:v>FY16 Q2</c:v>
                </c:pt>
                <c:pt idx="2">
                  <c:v>FY16 Q3</c:v>
                </c:pt>
                <c:pt idx="3">
                  <c:v>FY16 Q4</c:v>
                </c:pt>
                <c:pt idx="4">
                  <c:v>FY17 Q1</c:v>
                </c:pt>
                <c:pt idx="5">
                  <c:v>FY17 Q2</c:v>
                </c:pt>
                <c:pt idx="6">
                  <c:v>FY17 Q3</c:v>
                </c:pt>
                <c:pt idx="7">
                  <c:v>FY17 Q4</c:v>
                </c:pt>
                <c:pt idx="8">
                  <c:v>FY18 Q1</c:v>
                </c:pt>
                <c:pt idx="9">
                  <c:v>FY18 Q2</c:v>
                </c:pt>
              </c:strCache>
            </c:strRef>
          </c:cat>
          <c:val>
            <c:numRef>
              <c:f>FSW!$E$2:$E$11</c:f>
              <c:numCache>
                <c:formatCode>_(* #,##0_);_(* \(#,##0\);_(* "-"??_);_(@_)</c:formatCode>
                <c:ptCount val="10"/>
                <c:pt idx="0">
                  <c:v>81</c:v>
                </c:pt>
                <c:pt idx="1">
                  <c:v>104</c:v>
                </c:pt>
                <c:pt idx="2">
                  <c:v>183</c:v>
                </c:pt>
                <c:pt idx="3">
                  <c:v>187</c:v>
                </c:pt>
                <c:pt idx="4">
                  <c:v>66</c:v>
                </c:pt>
                <c:pt idx="5">
                  <c:v>189</c:v>
                </c:pt>
                <c:pt idx="6">
                  <c:v>277</c:v>
                </c:pt>
                <c:pt idx="7">
                  <c:v>286</c:v>
                </c:pt>
                <c:pt idx="8">
                  <c:v>241</c:v>
                </c:pt>
                <c:pt idx="9" formatCode="General">
                  <c:v>346</c:v>
                </c:pt>
              </c:numCache>
            </c:numRef>
          </c:val>
          <c:extLst>
            <c:ext xmlns:c16="http://schemas.microsoft.com/office/drawing/2014/chart" uri="{C3380CC4-5D6E-409C-BE32-E72D297353CC}">
              <c16:uniqueId val="{00000000-62F4-4BDC-A281-F03099A78338}"/>
            </c:ext>
          </c:extLst>
        </c:ser>
        <c:ser>
          <c:idx val="1"/>
          <c:order val="1"/>
          <c:tx>
            <c:strRef>
              <c:f>FSW!$F$1</c:f>
              <c:strCache>
                <c:ptCount val="1"/>
                <c:pt idx="0">
                  <c:v>TX_NEW</c:v>
                </c:pt>
              </c:strCache>
            </c:strRef>
          </c:tx>
          <c:spPr>
            <a:solidFill>
              <a:schemeClr val="accent2"/>
            </a:solidFill>
            <a:ln>
              <a:solidFill>
                <a:schemeClr val="tx1">
                  <a:alpha val="49000"/>
                </a:schemeClr>
              </a:solidFill>
            </a:ln>
            <a:effectLst/>
          </c:spPr>
          <c:invertIfNegative val="0"/>
          <c:cat>
            <c:strRef>
              <c:f>FSW!$A$2:$A$11</c:f>
              <c:strCache>
                <c:ptCount val="10"/>
                <c:pt idx="0">
                  <c:v>FY16 Q1</c:v>
                </c:pt>
                <c:pt idx="1">
                  <c:v>FY16 Q2</c:v>
                </c:pt>
                <c:pt idx="2">
                  <c:v>FY16 Q3</c:v>
                </c:pt>
                <c:pt idx="3">
                  <c:v>FY16 Q4</c:v>
                </c:pt>
                <c:pt idx="4">
                  <c:v>FY17 Q1</c:v>
                </c:pt>
                <c:pt idx="5">
                  <c:v>FY17 Q2</c:v>
                </c:pt>
                <c:pt idx="6">
                  <c:v>FY17 Q3</c:v>
                </c:pt>
                <c:pt idx="7">
                  <c:v>FY17 Q4</c:v>
                </c:pt>
                <c:pt idx="8">
                  <c:v>FY18 Q1</c:v>
                </c:pt>
                <c:pt idx="9">
                  <c:v>FY18 Q2</c:v>
                </c:pt>
              </c:strCache>
            </c:strRef>
          </c:cat>
          <c:val>
            <c:numRef>
              <c:f>FSW!$F$2:$F$11</c:f>
              <c:numCache>
                <c:formatCode>_(* #,##0_);_(* \(#,##0\);_(* "-"??_);_(@_)</c:formatCode>
                <c:ptCount val="10"/>
                <c:pt idx="0">
                  <c:v>13</c:v>
                </c:pt>
                <c:pt idx="1">
                  <c:v>16</c:v>
                </c:pt>
                <c:pt idx="2">
                  <c:v>31</c:v>
                </c:pt>
                <c:pt idx="3">
                  <c:v>125</c:v>
                </c:pt>
                <c:pt idx="4">
                  <c:v>30</c:v>
                </c:pt>
                <c:pt idx="5">
                  <c:v>147</c:v>
                </c:pt>
                <c:pt idx="6">
                  <c:v>247</c:v>
                </c:pt>
                <c:pt idx="7">
                  <c:v>265</c:v>
                </c:pt>
                <c:pt idx="8">
                  <c:v>223</c:v>
                </c:pt>
                <c:pt idx="9" formatCode="General">
                  <c:v>269</c:v>
                </c:pt>
              </c:numCache>
            </c:numRef>
          </c:val>
          <c:extLst>
            <c:ext xmlns:c16="http://schemas.microsoft.com/office/drawing/2014/chart" uri="{C3380CC4-5D6E-409C-BE32-E72D297353CC}">
              <c16:uniqueId val="{00000001-62F4-4BDC-A281-F03099A78338}"/>
            </c:ext>
          </c:extLst>
        </c:ser>
        <c:dLbls>
          <c:showLegendKey val="0"/>
          <c:showVal val="0"/>
          <c:showCatName val="0"/>
          <c:showSerName val="0"/>
          <c:showPercent val="0"/>
          <c:showBubbleSize val="0"/>
        </c:dLbls>
        <c:gapWidth val="56"/>
        <c:overlap val="9"/>
        <c:axId val="-1381374848"/>
        <c:axId val="-1381374304"/>
      </c:barChart>
      <c:scatterChart>
        <c:scatterStyle val="smoothMarker"/>
        <c:varyColors val="0"/>
        <c:ser>
          <c:idx val="2"/>
          <c:order val="2"/>
          <c:tx>
            <c:strRef>
              <c:f>FSW!$H$1</c:f>
              <c:strCache>
                <c:ptCount val="1"/>
                <c:pt idx="0">
                  <c:v>% linked to ART</c:v>
                </c:pt>
              </c:strCache>
            </c:strRef>
          </c:tx>
          <c:spPr>
            <a:ln w="12700" cap="rnd">
              <a:solidFill>
                <a:schemeClr val="tx1"/>
              </a:solidFill>
              <a:round/>
            </a:ln>
            <a:effectLst/>
          </c:spPr>
          <c:marker>
            <c:symbol val="circle"/>
            <c:size val="5"/>
            <c:spPr>
              <a:noFill/>
              <a:ln w="12700">
                <a:solidFill>
                  <a:schemeClr val="tx1"/>
                </a:solidFill>
              </a:ln>
              <a:effectLst/>
            </c:spPr>
          </c:marker>
          <c:dLbls>
            <c:dLbl>
              <c:idx val="6"/>
              <c:layout>
                <c:manualLayout>
                  <c:x val="0"/>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F4-4BDC-A281-F03099A78338}"/>
                </c:ext>
              </c:extLst>
            </c:dLbl>
            <c:dLbl>
              <c:idx val="7"/>
              <c:layout>
                <c:manualLayout>
                  <c:x val="-1.2026648001672022E-16"/>
                  <c:y val="-2.2875816993464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F4-4BDC-A281-F03099A7833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Dir val="y"/>
            <c:errBarType val="minus"/>
            <c:errValType val="percentage"/>
            <c:noEndCap val="1"/>
            <c:val val="100"/>
            <c:spPr>
              <a:noFill/>
              <a:ln w="12700" cap="flat" cmpd="sng" algn="ctr">
                <a:solidFill>
                  <a:srgbClr val="FFC000"/>
                </a:solidFill>
                <a:round/>
                <a:headEnd type="oval" w="lg" len="lg"/>
              </a:ln>
              <a:effectLst/>
            </c:spPr>
          </c:errBars>
          <c:xVal>
            <c:strRef>
              <c:f>FSW!$A$2:$A$11</c:f>
              <c:strCache>
                <c:ptCount val="10"/>
                <c:pt idx="0">
                  <c:v>FY16 Q1</c:v>
                </c:pt>
                <c:pt idx="1">
                  <c:v>FY16 Q2</c:v>
                </c:pt>
                <c:pt idx="2">
                  <c:v>FY16 Q3</c:v>
                </c:pt>
                <c:pt idx="3">
                  <c:v>FY16 Q4</c:v>
                </c:pt>
                <c:pt idx="4">
                  <c:v>FY17 Q1</c:v>
                </c:pt>
                <c:pt idx="5">
                  <c:v>FY17 Q2</c:v>
                </c:pt>
                <c:pt idx="6">
                  <c:v>FY17 Q3</c:v>
                </c:pt>
                <c:pt idx="7">
                  <c:v>FY17 Q4</c:v>
                </c:pt>
                <c:pt idx="8">
                  <c:v>FY18 Q1</c:v>
                </c:pt>
                <c:pt idx="9">
                  <c:v>FY18 Q2</c:v>
                </c:pt>
              </c:strCache>
            </c:strRef>
          </c:xVal>
          <c:yVal>
            <c:numRef>
              <c:f>FSW!$H$2:$H$11</c:f>
              <c:numCache>
                <c:formatCode>0%</c:formatCode>
                <c:ptCount val="10"/>
                <c:pt idx="0">
                  <c:v>0.16049382716049382</c:v>
                </c:pt>
                <c:pt idx="1">
                  <c:v>0.15384615384615385</c:v>
                </c:pt>
                <c:pt idx="2">
                  <c:v>0.16939890710382513</c:v>
                </c:pt>
                <c:pt idx="3">
                  <c:v>0.66844919786096257</c:v>
                </c:pt>
                <c:pt idx="4">
                  <c:v>0.45454545454545453</c:v>
                </c:pt>
                <c:pt idx="5">
                  <c:v>0.77777777777777779</c:v>
                </c:pt>
                <c:pt idx="6">
                  <c:v>0.89169675090252709</c:v>
                </c:pt>
                <c:pt idx="7">
                  <c:v>0.92657342657342656</c:v>
                </c:pt>
                <c:pt idx="8">
                  <c:v>0.92531120331950212</c:v>
                </c:pt>
                <c:pt idx="9">
                  <c:v>0.7774566473988439</c:v>
                </c:pt>
              </c:numCache>
            </c:numRef>
          </c:yVal>
          <c:smooth val="1"/>
          <c:extLst>
            <c:ext xmlns:c16="http://schemas.microsoft.com/office/drawing/2014/chart" uri="{C3380CC4-5D6E-409C-BE32-E72D297353CC}">
              <c16:uniqueId val="{00000004-62F4-4BDC-A281-F03099A78338}"/>
            </c:ext>
          </c:extLst>
        </c:ser>
        <c:dLbls>
          <c:showLegendKey val="0"/>
          <c:showVal val="0"/>
          <c:showCatName val="0"/>
          <c:showSerName val="0"/>
          <c:showPercent val="0"/>
          <c:showBubbleSize val="0"/>
        </c:dLbls>
        <c:axId val="-1381369952"/>
        <c:axId val="-1381370496"/>
      </c:scatterChart>
      <c:catAx>
        <c:axId val="-138137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374304"/>
        <c:crosses val="autoZero"/>
        <c:auto val="1"/>
        <c:lblAlgn val="ctr"/>
        <c:lblOffset val="100"/>
        <c:noMultiLvlLbl val="0"/>
      </c:catAx>
      <c:valAx>
        <c:axId val="-138137430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374848"/>
        <c:crosses val="autoZero"/>
        <c:crossBetween val="between"/>
      </c:valAx>
      <c:valAx>
        <c:axId val="-138137049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1369952"/>
        <c:crosses val="max"/>
        <c:crossBetween val="midCat"/>
      </c:valAx>
      <c:valAx>
        <c:axId val="-1381369952"/>
        <c:scaling>
          <c:orientation val="minMax"/>
        </c:scaling>
        <c:delete val="1"/>
        <c:axPos val="b"/>
        <c:numFmt formatCode="General" sourceLinked="1"/>
        <c:majorTickMark val="out"/>
        <c:minorTickMark val="none"/>
        <c:tickLblPos val="nextTo"/>
        <c:crossAx val="-13813704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50000"/>
          <a:lumOff val="50000"/>
        </a:schemeClr>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7100751781081651"/>
          <c:h val="0.83284529564354359"/>
        </c:manualLayout>
      </c:layout>
      <c:barChart>
        <c:barDir val="col"/>
        <c:grouping val="stacked"/>
        <c:varyColors val="0"/>
        <c:ser>
          <c:idx val="0"/>
          <c:order val="0"/>
          <c:tx>
            <c:strRef>
              <c:f>Sheet1!$B$55</c:f>
              <c:strCache>
                <c:ptCount val="1"/>
                <c:pt idx="0">
                  <c:v>KP_PREV</c:v>
                </c:pt>
              </c:strCache>
            </c:strRef>
          </c:tx>
          <c:spPr>
            <a:solidFill>
              <a:schemeClr val="accent6">
                <a:lumMod val="75000"/>
              </a:schemeClr>
            </a:solidFill>
            <a:ln>
              <a:noFill/>
            </a:ln>
            <a:effectLst/>
          </c:spPr>
          <c:invertIfNegative val="0"/>
          <c:dLbls>
            <c:dLbl>
              <c:idx val="0"/>
              <c:layout>
                <c:manualLayout>
                  <c:x val="9.422556711484642E-2"/>
                  <c:y val="-0.38813606687208368"/>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4912672340020178E-2"/>
                      <c:h val="0.10388936502917891"/>
                    </c:manualLayout>
                  </c15:layout>
                </c:ext>
                <c:ext xmlns:c16="http://schemas.microsoft.com/office/drawing/2014/chart" uri="{C3380CC4-5D6E-409C-BE32-E72D297353CC}">
                  <c16:uniqueId val="{00000008-8309-4240-8DC5-38E13C6379B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Sheet1!$A$56:$A$59</c:f>
              <c:strCache>
                <c:ptCount val="4"/>
                <c:pt idx="0">
                  <c:v>Reach (KP_PREV)</c:v>
                </c:pt>
                <c:pt idx="1">
                  <c:v>Test (HST_TST)</c:v>
                </c:pt>
                <c:pt idx="2">
                  <c:v>PrEP (PrEP_NEW)</c:v>
                </c:pt>
                <c:pt idx="3">
                  <c:v>ART (TX_NEW)</c:v>
                </c:pt>
              </c:strCache>
            </c:strRef>
          </c:cat>
          <c:val>
            <c:numRef>
              <c:f>Sheet1!$B$56:$B$59</c:f>
              <c:numCache>
                <c:formatCode>General</c:formatCode>
                <c:ptCount val="4"/>
                <c:pt idx="0" formatCode="#,##0">
                  <c:v>17602</c:v>
                </c:pt>
              </c:numCache>
            </c:numRef>
          </c:val>
          <c:extLst>
            <c:ext xmlns:c16="http://schemas.microsoft.com/office/drawing/2014/chart" uri="{C3380CC4-5D6E-409C-BE32-E72D297353CC}">
              <c16:uniqueId val="{00000000-8309-4240-8DC5-38E13C6379BE}"/>
            </c:ext>
          </c:extLst>
        </c:ser>
        <c:ser>
          <c:idx val="1"/>
          <c:order val="1"/>
          <c:tx>
            <c:strRef>
              <c:f>Sheet1!$C$55</c:f>
              <c:strCache>
                <c:ptCount val="1"/>
                <c:pt idx="0">
                  <c:v>Negative</c:v>
                </c:pt>
              </c:strCache>
            </c:strRef>
          </c:tx>
          <c:spPr>
            <a:solidFill>
              <a:schemeClr val="accent5"/>
            </a:solidFill>
            <a:ln>
              <a:solidFill>
                <a:schemeClr val="bg1"/>
              </a:solidFill>
            </a:ln>
            <a:effectLst/>
          </c:spPr>
          <c:invertIfNegative val="0"/>
          <c:dLbls>
            <c:dLbl>
              <c:idx val="1"/>
              <c:layout>
                <c:manualLayout>
                  <c:x val="-6.0385669409453689E-4"/>
                  <c:y val="1.675408526960262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E34D27FA-0013-4761-AA7B-4EE0A2733357}" type="VALUE">
                      <a:rPr lang="en-US" sz="1400" b="1"/>
                      <a:pPr>
                        <a:defRPr sz="1200" b="1"/>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3777388273835579E-2"/>
                      <c:h val="8.8852480066647851E-2"/>
                    </c:manualLayout>
                  </c15:layout>
                  <c15:dlblFieldTable/>
                  <c15:showDataLabelsRange val="0"/>
                </c:ext>
                <c:ext xmlns:c16="http://schemas.microsoft.com/office/drawing/2014/chart" uri="{C3380CC4-5D6E-409C-BE32-E72D297353CC}">
                  <c16:uniqueId val="{00000000-4A28-4B6D-89AB-B9E594A6A3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Sheet1!$A$56:$A$59</c:f>
              <c:strCache>
                <c:ptCount val="4"/>
                <c:pt idx="0">
                  <c:v>Reach (KP_PREV)</c:v>
                </c:pt>
                <c:pt idx="1">
                  <c:v>Test (HST_TST)</c:v>
                </c:pt>
                <c:pt idx="2">
                  <c:v>PrEP (PrEP_NEW)</c:v>
                </c:pt>
                <c:pt idx="3">
                  <c:v>ART (TX_NEW)</c:v>
                </c:pt>
              </c:strCache>
            </c:strRef>
          </c:cat>
          <c:val>
            <c:numRef>
              <c:f>Sheet1!$C$56:$C$59</c:f>
              <c:numCache>
                <c:formatCode>#,##0</c:formatCode>
                <c:ptCount val="4"/>
                <c:pt idx="1">
                  <c:v>6210</c:v>
                </c:pt>
              </c:numCache>
            </c:numRef>
          </c:val>
          <c:extLst>
            <c:ext xmlns:c16="http://schemas.microsoft.com/office/drawing/2014/chart" uri="{C3380CC4-5D6E-409C-BE32-E72D297353CC}">
              <c16:uniqueId val="{00000001-8309-4240-8DC5-38E13C6379BE}"/>
            </c:ext>
          </c:extLst>
        </c:ser>
        <c:ser>
          <c:idx val="2"/>
          <c:order val="2"/>
          <c:tx>
            <c:strRef>
              <c:f>Sheet1!$D$55</c:f>
              <c:strCache>
                <c:ptCount val="1"/>
                <c:pt idx="0">
                  <c:v>Positive</c:v>
                </c:pt>
              </c:strCache>
            </c:strRef>
          </c:tx>
          <c:spPr>
            <a:solidFill>
              <a:schemeClr val="accent1">
                <a:lumMod val="75000"/>
              </a:schemeClr>
            </a:solidFill>
            <a:ln>
              <a:solidFill>
                <a:schemeClr val="accent1">
                  <a:lumMod val="75000"/>
                </a:schemeClr>
              </a:solidFill>
            </a:ln>
            <a:effectLst/>
          </c:spPr>
          <c:invertIfNegative val="0"/>
          <c:dLbls>
            <c:dLbl>
              <c:idx val="1"/>
              <c:layout>
                <c:manualLayout>
                  <c:x val="-7.3665725399251217E-2"/>
                  <c:y val="1.8124183646409549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385E16A-B3EF-4010-B629-C5B0929D6F1D}" type="VALUE">
                      <a:rPr lang="en-US" sz="1400"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4207785018359604E-2"/>
                      <c:h val="0.12002923786298844"/>
                    </c:manualLayout>
                  </c15:layout>
                  <c15:dlblFieldTable/>
                  <c15:showDataLabelsRange val="0"/>
                </c:ext>
                <c:ext xmlns:c16="http://schemas.microsoft.com/office/drawing/2014/chart" uri="{C3380CC4-5D6E-409C-BE32-E72D297353CC}">
                  <c16:uniqueId val="{00000002-8309-4240-8DC5-38E13C6379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Sheet1!$A$56:$A$59</c:f>
              <c:strCache>
                <c:ptCount val="4"/>
                <c:pt idx="0">
                  <c:v>Reach (KP_PREV)</c:v>
                </c:pt>
                <c:pt idx="1">
                  <c:v>Test (HST_TST)</c:v>
                </c:pt>
                <c:pt idx="2">
                  <c:v>PrEP (PrEP_NEW)</c:v>
                </c:pt>
                <c:pt idx="3">
                  <c:v>ART (TX_NEW)</c:v>
                </c:pt>
              </c:strCache>
            </c:strRef>
          </c:cat>
          <c:val>
            <c:numRef>
              <c:f>Sheet1!$D$56:$D$59</c:f>
              <c:numCache>
                <c:formatCode>#,##0</c:formatCode>
                <c:ptCount val="4"/>
                <c:pt idx="1">
                  <c:v>428</c:v>
                </c:pt>
              </c:numCache>
            </c:numRef>
          </c:val>
          <c:extLst>
            <c:ext xmlns:c16="http://schemas.microsoft.com/office/drawing/2014/chart" uri="{C3380CC4-5D6E-409C-BE32-E72D297353CC}">
              <c16:uniqueId val="{00000003-8309-4240-8DC5-38E13C6379BE}"/>
            </c:ext>
          </c:extLst>
        </c:ser>
        <c:ser>
          <c:idx val="3"/>
          <c:order val="3"/>
          <c:tx>
            <c:strRef>
              <c:f>Sheet1!$E$55</c:f>
              <c:strCache>
                <c:ptCount val="1"/>
                <c:pt idx="0">
                  <c:v>PrEP_NEW</c:v>
                </c:pt>
              </c:strCache>
            </c:strRef>
          </c:tx>
          <c:spPr>
            <a:solidFill>
              <a:srgbClr val="C00000"/>
            </a:solidFill>
            <a:ln>
              <a:solidFill>
                <a:schemeClr val="bg1"/>
              </a:solidFill>
            </a:ln>
            <a:effectLst/>
          </c:spPr>
          <c:invertIfNegative val="0"/>
          <c:dLbls>
            <c:dLbl>
              <c:idx val="2"/>
              <c:layout>
                <c:manualLayout>
                  <c:x val="-8.1699420809671804E-3"/>
                  <c:y val="-4.6793756896320871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fld id="{220E024C-0E15-4E71-B80D-15FF9A4F8666}" type="VALUE">
                      <a:rPr lang="en-US" sz="1400" b="1"/>
                      <a:pPr>
                        <a:defRPr sz="1050"/>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3826508196834428E-2"/>
                      <c:h val="6.3721420441219909E-2"/>
                    </c:manualLayout>
                  </c15:layout>
                  <c15:dlblFieldTable/>
                  <c15:showDataLabelsRange val="0"/>
                </c:ext>
                <c:ext xmlns:c16="http://schemas.microsoft.com/office/drawing/2014/chart" uri="{C3380CC4-5D6E-409C-BE32-E72D297353CC}">
                  <c16:uniqueId val="{00000004-8309-4240-8DC5-38E13C6379B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Sheet1!$A$56:$A$59</c:f>
              <c:strCache>
                <c:ptCount val="4"/>
                <c:pt idx="0">
                  <c:v>Reach (KP_PREV)</c:v>
                </c:pt>
                <c:pt idx="1">
                  <c:v>Test (HST_TST)</c:v>
                </c:pt>
                <c:pt idx="2">
                  <c:v>PrEP (PrEP_NEW)</c:v>
                </c:pt>
                <c:pt idx="3">
                  <c:v>ART (TX_NEW)</c:v>
                </c:pt>
              </c:strCache>
            </c:strRef>
          </c:cat>
          <c:val>
            <c:numRef>
              <c:f>Sheet1!$E$56:$E$59</c:f>
              <c:numCache>
                <c:formatCode>General</c:formatCode>
                <c:ptCount val="4"/>
                <c:pt idx="2" formatCode="#,##0">
                  <c:v>512</c:v>
                </c:pt>
              </c:numCache>
            </c:numRef>
          </c:val>
          <c:extLst>
            <c:ext xmlns:c16="http://schemas.microsoft.com/office/drawing/2014/chart" uri="{C3380CC4-5D6E-409C-BE32-E72D297353CC}">
              <c16:uniqueId val="{00000005-8309-4240-8DC5-38E13C6379BE}"/>
            </c:ext>
          </c:extLst>
        </c:ser>
        <c:ser>
          <c:idx val="4"/>
          <c:order val="4"/>
          <c:tx>
            <c:strRef>
              <c:f>Sheet1!$F$55</c:f>
              <c:strCache>
                <c:ptCount val="1"/>
                <c:pt idx="0">
                  <c:v>TX_NEW</c:v>
                </c:pt>
              </c:strCache>
            </c:strRef>
          </c:tx>
          <c:spPr>
            <a:solidFill>
              <a:schemeClr val="accent4"/>
            </a:solidFill>
            <a:ln>
              <a:solidFill>
                <a:schemeClr val="bg1"/>
              </a:solidFill>
            </a:ln>
            <a:effectLst/>
          </c:spPr>
          <c:invertIfNegative val="0"/>
          <c:dLbls>
            <c:dLbl>
              <c:idx val="3"/>
              <c:layout>
                <c:manualLayout>
                  <c:x val="-6.0764657756118001E-3"/>
                  <c:y val="-4.2723712474123349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fld id="{B1D593C8-1B64-49AA-8D79-A9AB742F3F06}" type="VALUE">
                      <a:rPr lang="en-US" sz="1400" b="1"/>
                      <a:pPr>
                        <a:defRPr sz="1050"/>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6322040019229844E-2"/>
                      <c:h val="4.4146040169187759E-2"/>
                    </c:manualLayout>
                  </c15:layout>
                  <c15:dlblFieldTable/>
                  <c15:showDataLabelsRange val="0"/>
                </c:ext>
                <c:ext xmlns:c16="http://schemas.microsoft.com/office/drawing/2014/chart" uri="{C3380CC4-5D6E-409C-BE32-E72D297353CC}">
                  <c16:uniqueId val="{00000006-8309-4240-8DC5-38E13C6379B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Sheet1!$A$56:$A$59</c:f>
              <c:strCache>
                <c:ptCount val="4"/>
                <c:pt idx="0">
                  <c:v>Reach (KP_PREV)</c:v>
                </c:pt>
                <c:pt idx="1">
                  <c:v>Test (HST_TST)</c:v>
                </c:pt>
                <c:pt idx="2">
                  <c:v>PrEP (PrEP_NEW)</c:v>
                </c:pt>
                <c:pt idx="3">
                  <c:v>ART (TX_NEW)</c:v>
                </c:pt>
              </c:strCache>
            </c:strRef>
          </c:cat>
          <c:val>
            <c:numRef>
              <c:f>Sheet1!$F$56:$F$59</c:f>
              <c:numCache>
                <c:formatCode>General</c:formatCode>
                <c:ptCount val="4"/>
                <c:pt idx="3" formatCode="#,##0">
                  <c:v>311</c:v>
                </c:pt>
              </c:numCache>
            </c:numRef>
          </c:val>
          <c:extLst>
            <c:ext xmlns:c16="http://schemas.microsoft.com/office/drawing/2014/chart" uri="{C3380CC4-5D6E-409C-BE32-E72D297353CC}">
              <c16:uniqueId val="{00000007-8309-4240-8DC5-38E13C6379BE}"/>
            </c:ext>
          </c:extLst>
        </c:ser>
        <c:dLbls>
          <c:dLblPos val="ctr"/>
          <c:showLegendKey val="0"/>
          <c:showVal val="1"/>
          <c:showCatName val="0"/>
          <c:showSerName val="0"/>
          <c:showPercent val="0"/>
          <c:showBubbleSize val="0"/>
        </c:dLbls>
        <c:gapWidth val="150"/>
        <c:overlap val="100"/>
        <c:axId val="1016658336"/>
        <c:axId val="1016661944"/>
      </c:barChart>
      <c:catAx>
        <c:axId val="1016658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16661944"/>
        <c:crosses val="autoZero"/>
        <c:auto val="1"/>
        <c:lblAlgn val="ctr"/>
        <c:lblOffset val="100"/>
        <c:noMultiLvlLbl val="0"/>
      </c:catAx>
      <c:valAx>
        <c:axId val="1016661944"/>
        <c:scaling>
          <c:orientation val="minMax"/>
          <c:max val="18000"/>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016658336"/>
        <c:crosses val="autoZero"/>
        <c:crossBetween val="between"/>
        <c:majorUnit val="5000"/>
      </c:val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0.33969</cdr:x>
      <cdr:y>0.12014</cdr:y>
    </cdr:from>
    <cdr:to>
      <cdr:x>0.5</cdr:x>
      <cdr:y>0.19305</cdr:y>
    </cdr:to>
    <cdr:sp macro="" textlink="">
      <cdr:nvSpPr>
        <cdr:cNvPr id="2" name="CaixaDeTexto 1"/>
        <cdr:cNvSpPr txBox="1"/>
      </cdr:nvSpPr>
      <cdr:spPr>
        <a:xfrm xmlns:a="http://schemas.openxmlformats.org/drawingml/2006/main">
          <a:off x="1363021" y="644195"/>
          <a:ext cx="643251" cy="3909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600" b="1" dirty="0">
              <a:solidFill>
                <a:srgbClr val="FF0000"/>
              </a:solidFill>
            </a:rPr>
            <a:t>94%</a:t>
          </a:r>
        </a:p>
      </cdr:txBody>
    </cdr:sp>
  </cdr:relSizeAnchor>
  <cdr:relSizeAnchor xmlns:cdr="http://schemas.openxmlformats.org/drawingml/2006/chartDrawing">
    <cdr:from>
      <cdr:x>0.74627</cdr:x>
      <cdr:y>0.45511</cdr:y>
    </cdr:from>
    <cdr:to>
      <cdr:x>0.92425</cdr:x>
      <cdr:y>0.54247</cdr:y>
    </cdr:to>
    <cdr:sp macro="" textlink="">
      <cdr:nvSpPr>
        <cdr:cNvPr id="3" name="CaixaDeTexto 1"/>
        <cdr:cNvSpPr txBox="1"/>
      </cdr:nvSpPr>
      <cdr:spPr>
        <a:xfrm xmlns:a="http://schemas.openxmlformats.org/drawingml/2006/main">
          <a:off x="2675373" y="2348509"/>
          <a:ext cx="638067" cy="450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600" b="1" dirty="0">
              <a:solidFill>
                <a:srgbClr val="FF0000"/>
              </a:solidFill>
            </a:rPr>
            <a:t>53%</a:t>
          </a:r>
        </a:p>
      </cdr:txBody>
    </cdr:sp>
  </cdr:relSizeAnchor>
</c:userShapes>
</file>

<file path=ppt/drawings/drawing2.xml><?xml version="1.0" encoding="utf-8"?>
<c:userShapes xmlns:c="http://schemas.openxmlformats.org/drawingml/2006/chart">
  <cdr:relSizeAnchor xmlns:cdr="http://schemas.openxmlformats.org/drawingml/2006/chartDrawing">
    <cdr:from>
      <cdr:x>0.21753</cdr:x>
      <cdr:y>0.46643</cdr:y>
    </cdr:from>
    <cdr:to>
      <cdr:x>0.3757</cdr:x>
      <cdr:y>0.53646</cdr:y>
    </cdr:to>
    <cdr:sp macro="" textlink="">
      <cdr:nvSpPr>
        <cdr:cNvPr id="2" name="CaixaDeTexto 1"/>
        <cdr:cNvSpPr txBox="1"/>
      </cdr:nvSpPr>
      <cdr:spPr>
        <a:xfrm xmlns:a="http://schemas.openxmlformats.org/drawingml/2006/main">
          <a:off x="806641" y="2406900"/>
          <a:ext cx="586513" cy="3613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600" b="1" dirty="0">
              <a:solidFill>
                <a:srgbClr val="FF0000"/>
              </a:solidFill>
            </a:rPr>
            <a:t>50%</a:t>
          </a:r>
        </a:p>
      </cdr:txBody>
    </cdr:sp>
  </cdr:relSizeAnchor>
  <cdr:relSizeAnchor xmlns:cdr="http://schemas.openxmlformats.org/drawingml/2006/chartDrawing">
    <cdr:from>
      <cdr:x>0.59129</cdr:x>
      <cdr:y>0.74729</cdr:y>
    </cdr:from>
    <cdr:to>
      <cdr:x>0.79027</cdr:x>
      <cdr:y>0.74729</cdr:y>
    </cdr:to>
    <cdr:cxnSp macro="">
      <cdr:nvCxnSpPr>
        <cdr:cNvPr id="4" name="Conexão recta 4">
          <a:extLst xmlns:a="http://schemas.openxmlformats.org/drawingml/2006/main">
            <a:ext uri="{FF2B5EF4-FFF2-40B4-BE49-F238E27FC236}">
              <a16:creationId xmlns:a16="http://schemas.microsoft.com/office/drawing/2014/main" id="{36333E8A-49ED-4FAE-A28B-E39AD648C70D}"/>
            </a:ext>
          </a:extLst>
        </cdr:cNvPr>
        <cdr:cNvCxnSpPr/>
      </cdr:nvCxnSpPr>
      <cdr:spPr>
        <a:xfrm xmlns:a="http://schemas.openxmlformats.org/drawingml/2006/main">
          <a:off x="3069277" y="4223956"/>
          <a:ext cx="1032884" cy="0"/>
        </a:xfrm>
        <a:prstGeom xmlns:a="http://schemas.openxmlformats.org/drawingml/2006/main" prst="line">
          <a:avLst/>
        </a:prstGeom>
        <a:ln xmlns:a="http://schemas.openxmlformats.org/drawingml/2006/main" w="38100">
          <a:solidFill>
            <a:schemeClr val="tx1"/>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0.64192</cdr:x>
      <cdr:y>0.67813</cdr:y>
    </cdr:from>
    <cdr:to>
      <cdr:x>0.80857</cdr:x>
      <cdr:y>0.75122</cdr:y>
    </cdr:to>
    <cdr:sp macro="" textlink="">
      <cdr:nvSpPr>
        <cdr:cNvPr id="5" name="CaixaDeTexto 1">
          <a:extLst xmlns:a="http://schemas.openxmlformats.org/drawingml/2006/main">
            <a:ext uri="{FF2B5EF4-FFF2-40B4-BE49-F238E27FC236}">
              <a16:creationId xmlns:a16="http://schemas.microsoft.com/office/drawing/2014/main" id="{EA4BFAE1-2878-4064-B50E-25004F825EB8}"/>
            </a:ext>
          </a:extLst>
        </cdr:cNvPr>
        <cdr:cNvSpPr txBox="1"/>
      </cdr:nvSpPr>
      <cdr:spPr>
        <a:xfrm xmlns:a="http://schemas.openxmlformats.org/drawingml/2006/main">
          <a:off x="2380359" y="3499358"/>
          <a:ext cx="617964" cy="3771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600" b="1" dirty="0">
              <a:solidFill>
                <a:srgbClr val="FF0000"/>
              </a:solidFill>
            </a:rPr>
            <a:t>72%</a:t>
          </a:r>
        </a:p>
      </cdr:txBody>
    </cdr:sp>
  </cdr:relSizeAnchor>
  <cdr:relSizeAnchor xmlns:cdr="http://schemas.openxmlformats.org/drawingml/2006/chartDrawing">
    <cdr:from>
      <cdr:x>0.31758</cdr:x>
      <cdr:y>0.62829</cdr:y>
    </cdr:from>
    <cdr:to>
      <cdr:x>0.77734</cdr:x>
      <cdr:y>0.62829</cdr:y>
    </cdr:to>
    <cdr:cxnSp macro="">
      <cdr:nvCxnSpPr>
        <cdr:cNvPr id="6" name="Straight Arrow Connector 5">
          <a:extLst xmlns:a="http://schemas.openxmlformats.org/drawingml/2006/main">
            <a:ext uri="{FF2B5EF4-FFF2-40B4-BE49-F238E27FC236}">
              <a16:creationId xmlns:a16="http://schemas.microsoft.com/office/drawing/2014/main" id="{FF1FD66C-BD46-4A6F-B9DE-B608355B1843}"/>
            </a:ext>
          </a:extLst>
        </cdr:cNvPr>
        <cdr:cNvCxnSpPr/>
      </cdr:nvCxnSpPr>
      <cdr:spPr>
        <a:xfrm xmlns:a="http://schemas.openxmlformats.org/drawingml/2006/main">
          <a:off x="1407967" y="3423129"/>
          <a:ext cx="2038350" cy="0"/>
        </a:xfrm>
        <a:prstGeom xmlns:a="http://schemas.openxmlformats.org/drawingml/2006/main" prst="straightConnector1">
          <a:avLst/>
        </a:prstGeom>
        <a:ln xmlns:a="http://schemas.openxmlformats.org/drawingml/2006/main">
          <a:headEnd type="none" w="med" len="med"/>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0.30532</cdr:x>
      <cdr:y>0.47935</cdr:y>
    </cdr:from>
    <cdr:to>
      <cdr:x>0.5187</cdr:x>
      <cdr:y>0.54801</cdr:y>
    </cdr:to>
    <cdr:grpSp>
      <cdr:nvGrpSpPr>
        <cdr:cNvPr id="2" name="Group 1">
          <a:extLst xmlns:a="http://schemas.openxmlformats.org/drawingml/2006/main">
            <a:ext uri="{FF2B5EF4-FFF2-40B4-BE49-F238E27FC236}">
              <a16:creationId xmlns:a16="http://schemas.microsoft.com/office/drawing/2014/main" id="{2CC89FD0-3350-4D06-869D-9A0C630F1296}"/>
            </a:ext>
          </a:extLst>
        </cdr:cNvPr>
        <cdr:cNvGrpSpPr/>
      </cdr:nvGrpSpPr>
      <cdr:grpSpPr>
        <a:xfrm xmlns:a="http://schemas.openxmlformats.org/drawingml/2006/main">
          <a:off x="1254182" y="2471854"/>
          <a:ext cx="876514" cy="354058"/>
          <a:chOff x="1174227" y="720969"/>
          <a:chExt cx="742496" cy="316524"/>
        </a:xfrm>
      </cdr:grpSpPr>
      <cdr:sp macro="" textlink="">
        <cdr:nvSpPr>
          <cdr:cNvPr id="3" name="Rectangle 2"/>
          <cdr:cNvSpPr/>
        </cdr:nvSpPr>
        <cdr:spPr>
          <a:xfrm xmlns:a="http://schemas.openxmlformats.org/drawingml/2006/main">
            <a:off x="1223215" y="720969"/>
            <a:ext cx="580291" cy="2549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fr-FR" sz="1400" dirty="0">
                <a:solidFill>
                  <a:srgbClr val="FF0000"/>
                </a:solidFill>
              </a:rPr>
              <a:t>84.1%</a:t>
            </a:r>
            <a:r>
              <a:rPr lang="fr-FR" sz="900" dirty="0">
                <a:solidFill>
                  <a:srgbClr val="FF0000"/>
                </a:solidFill>
              </a:rPr>
              <a:t> </a:t>
            </a:r>
          </a:p>
        </cdr:txBody>
      </cdr:sp>
      <cdr:cxnSp macro="">
        <cdr:nvCxnSpPr>
          <cdr:cNvPr id="4" name="Straight Arrow Connector 3">
            <a:extLst xmlns:a="http://schemas.openxmlformats.org/drawingml/2006/main">
              <a:ext uri="{FF2B5EF4-FFF2-40B4-BE49-F238E27FC236}">
                <a16:creationId xmlns:a16="http://schemas.microsoft.com/office/drawing/2014/main" id="{434B2A0E-32B8-4003-BE04-6878BC008EBB}"/>
              </a:ext>
            </a:extLst>
          </cdr:cNvPr>
          <cdr:cNvCxnSpPr/>
        </cdr:nvCxnSpPr>
        <cdr:spPr>
          <a:xfrm xmlns:a="http://schemas.openxmlformats.org/drawingml/2006/main">
            <a:off x="1174227" y="1037492"/>
            <a:ext cx="742496" cy="1"/>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grpSp>
  </cdr:relSizeAnchor>
  <cdr:relSizeAnchor xmlns:cdr="http://schemas.openxmlformats.org/drawingml/2006/chartDrawing">
    <cdr:from>
      <cdr:x>0.57852</cdr:x>
      <cdr:y>0.57368</cdr:y>
    </cdr:from>
    <cdr:to>
      <cdr:x>0.76297</cdr:x>
      <cdr:y>0.64425</cdr:y>
    </cdr:to>
    <cdr:grpSp>
      <cdr:nvGrpSpPr>
        <cdr:cNvPr id="5" name="Group 4">
          <a:extLst xmlns:a="http://schemas.openxmlformats.org/drawingml/2006/main">
            <a:ext uri="{FF2B5EF4-FFF2-40B4-BE49-F238E27FC236}">
              <a16:creationId xmlns:a16="http://schemas.microsoft.com/office/drawing/2014/main" id="{73A5C2CE-0181-4377-B42A-D0692D58F6BF}"/>
            </a:ext>
          </a:extLst>
        </cdr:cNvPr>
        <cdr:cNvGrpSpPr/>
      </cdr:nvGrpSpPr>
      <cdr:grpSpPr>
        <a:xfrm xmlns:a="http://schemas.openxmlformats.org/drawingml/2006/main">
          <a:off x="2376422" y="2958284"/>
          <a:ext cx="757676" cy="363906"/>
          <a:chOff x="1373554" y="-340947"/>
          <a:chExt cx="641838" cy="325317"/>
        </a:xfrm>
      </cdr:grpSpPr>
      <cdr:sp macro="" textlink="">
        <cdr:nvSpPr>
          <cdr:cNvPr id="6" name="Rectangle 5"/>
          <cdr:cNvSpPr/>
        </cdr:nvSpPr>
        <cdr:spPr>
          <a:xfrm xmlns:a="http://schemas.openxmlformats.org/drawingml/2006/main">
            <a:off x="1373554" y="-340947"/>
            <a:ext cx="580291" cy="2549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fr-FR" sz="1200" dirty="0">
                <a:solidFill>
                  <a:srgbClr val="FF0000"/>
                </a:solidFill>
              </a:rPr>
              <a:t>100%</a:t>
            </a:r>
          </a:p>
        </cdr:txBody>
      </cdr:sp>
      <cdr:cxnSp macro="">
        <cdr:nvCxnSpPr>
          <cdr:cNvPr id="7" name="Straight Arrow Connector 6">
            <a:extLst xmlns:a="http://schemas.openxmlformats.org/drawingml/2006/main">
              <a:ext uri="{FF2B5EF4-FFF2-40B4-BE49-F238E27FC236}">
                <a16:creationId xmlns:a16="http://schemas.microsoft.com/office/drawing/2014/main" id="{CC5D45A7-EB64-4C11-8021-4654AA8AF5B1}"/>
              </a:ext>
            </a:extLst>
          </cdr:cNvPr>
          <cdr:cNvCxnSpPr/>
        </cdr:nvCxnSpPr>
        <cdr:spPr>
          <a:xfrm xmlns:a="http://schemas.openxmlformats.org/drawingml/2006/main" flipV="1">
            <a:off x="1417515" y="-24424"/>
            <a:ext cx="597877" cy="8794"/>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grpSp>
  </cdr:relSizeAnchor>
  <cdr:relSizeAnchor xmlns:cdr="http://schemas.openxmlformats.org/drawingml/2006/chartDrawing">
    <cdr:from>
      <cdr:x>0.69625</cdr:x>
      <cdr:y>0.08643</cdr:y>
    </cdr:from>
    <cdr:to>
      <cdr:x>1</cdr:x>
      <cdr:y>0.35509</cdr:y>
    </cdr:to>
    <cdr:sp macro="" textlink="">
      <cdr:nvSpPr>
        <cdr:cNvPr id="8" name="TextBox 7">
          <a:extLst xmlns:a="http://schemas.openxmlformats.org/drawingml/2006/main">
            <a:ext uri="{FF2B5EF4-FFF2-40B4-BE49-F238E27FC236}">
              <a16:creationId xmlns:a16="http://schemas.microsoft.com/office/drawing/2014/main" id="{57793B8C-855B-4A02-8E2D-021992C104F2}"/>
            </a:ext>
          </a:extLst>
        </cdr:cNvPr>
        <cdr:cNvSpPr txBox="1"/>
      </cdr:nvSpPr>
      <cdr:spPr>
        <a:xfrm xmlns:a="http://schemas.openxmlformats.org/drawingml/2006/main">
          <a:off x="5125176" y="464164"/>
          <a:ext cx="1778466" cy="14429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0.42048</cdr:x>
      <cdr:y>0.49422</cdr:y>
    </cdr:from>
    <cdr:to>
      <cdr:x>0.63906</cdr:x>
      <cdr:y>0.54953</cdr:y>
    </cdr:to>
    <cdr:sp macro="" textlink="">
      <cdr:nvSpPr>
        <cdr:cNvPr id="2" name="Rectangle 1">
          <a:extLst xmlns:a="http://schemas.openxmlformats.org/drawingml/2006/main">
            <a:ext uri="{FF2B5EF4-FFF2-40B4-BE49-F238E27FC236}">
              <a16:creationId xmlns:a16="http://schemas.microsoft.com/office/drawing/2014/main" id="{EEE56146-AD0E-42CC-9144-A3CD62564C01}"/>
            </a:ext>
          </a:extLst>
        </cdr:cNvPr>
        <cdr:cNvSpPr/>
      </cdr:nvSpPr>
      <cdr:spPr>
        <a:xfrm xmlns:a="http://schemas.openxmlformats.org/drawingml/2006/main">
          <a:off x="1666647" y="2548519"/>
          <a:ext cx="866386" cy="28521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fr-FR" sz="1400" dirty="0">
              <a:solidFill>
                <a:srgbClr val="FF0000"/>
              </a:solidFill>
            </a:rPr>
            <a:t>93.8%</a:t>
          </a:r>
        </a:p>
      </cdr:txBody>
    </cdr:sp>
  </cdr:relSizeAnchor>
  <cdr:relSizeAnchor xmlns:cdr="http://schemas.openxmlformats.org/drawingml/2006/chartDrawing">
    <cdr:from>
      <cdr:x>0.41154</cdr:x>
      <cdr:y>0.55747</cdr:y>
    </cdr:from>
    <cdr:to>
      <cdr:x>0.69121</cdr:x>
      <cdr:y>0.55747</cdr:y>
    </cdr:to>
    <cdr:cxnSp macro="">
      <cdr:nvCxnSpPr>
        <cdr:cNvPr id="3" name="Straight Arrow Connector 2">
          <a:extLst xmlns:a="http://schemas.openxmlformats.org/drawingml/2006/main">
            <a:ext uri="{FF2B5EF4-FFF2-40B4-BE49-F238E27FC236}">
              <a16:creationId xmlns:a16="http://schemas.microsoft.com/office/drawing/2014/main" id="{51283F1D-8ECA-44FF-9E83-30B7C4405742}"/>
            </a:ext>
          </a:extLst>
        </cdr:cNvPr>
        <cdr:cNvCxnSpPr/>
      </cdr:nvCxnSpPr>
      <cdr:spPr>
        <a:xfrm xmlns:a="http://schemas.openxmlformats.org/drawingml/2006/main">
          <a:off x="1838454" y="2993969"/>
          <a:ext cx="1249344" cy="1"/>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0.21662</cdr:x>
      <cdr:y>0.58098</cdr:y>
    </cdr:from>
    <cdr:to>
      <cdr:x>0.34351</cdr:x>
      <cdr:y>0.74039</cdr:y>
    </cdr:to>
    <cdr:sp macro="" textlink="">
      <cdr:nvSpPr>
        <cdr:cNvPr id="2" name="TextBox 1">
          <a:extLst xmlns:a="http://schemas.openxmlformats.org/drawingml/2006/main">
            <a:ext uri="{FF2B5EF4-FFF2-40B4-BE49-F238E27FC236}">
              <a16:creationId xmlns:a16="http://schemas.microsoft.com/office/drawing/2014/main" id="{751A6392-9965-4E9B-B9B6-FC95B08BAE4F}"/>
            </a:ext>
          </a:extLst>
        </cdr:cNvPr>
        <cdr:cNvSpPr txBox="1"/>
      </cdr:nvSpPr>
      <cdr:spPr>
        <a:xfrm xmlns:a="http://schemas.openxmlformats.org/drawingml/2006/main">
          <a:off x="2087549" y="2642363"/>
          <a:ext cx="1222896" cy="725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i="1" dirty="0">
              <a:solidFill>
                <a:srgbClr val="C00000"/>
              </a:solidFill>
            </a:rPr>
            <a:t>6.4% HIV case finding</a:t>
          </a:r>
        </a:p>
      </cdr:txBody>
    </cdr:sp>
  </cdr:relSizeAnchor>
  <cdr:relSizeAnchor xmlns:cdr="http://schemas.openxmlformats.org/drawingml/2006/chartDrawing">
    <cdr:from>
      <cdr:x>0.32458</cdr:x>
      <cdr:y>0.43857</cdr:y>
    </cdr:from>
    <cdr:to>
      <cdr:x>0.42342</cdr:x>
      <cdr:y>0.5</cdr:y>
    </cdr:to>
    <cdr:sp macro="" textlink="">
      <cdr:nvSpPr>
        <cdr:cNvPr id="6" name="TextBox 5">
          <a:extLst xmlns:a="http://schemas.openxmlformats.org/drawingml/2006/main">
            <a:ext uri="{FF2B5EF4-FFF2-40B4-BE49-F238E27FC236}">
              <a16:creationId xmlns:a16="http://schemas.microsoft.com/office/drawing/2014/main" id="{7B63DFA5-AFDB-47ED-94AE-0E9C1A023757}"/>
            </a:ext>
          </a:extLst>
        </cdr:cNvPr>
        <cdr:cNvSpPr txBox="1"/>
      </cdr:nvSpPr>
      <cdr:spPr>
        <a:xfrm xmlns:a="http://schemas.openxmlformats.org/drawingml/2006/main">
          <a:off x="3127969" y="1994673"/>
          <a:ext cx="952500" cy="279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6,638</a:t>
          </a:r>
        </a:p>
      </cdr:txBody>
    </cdr:sp>
  </cdr:relSizeAnchor>
  <cdr:relSizeAnchor xmlns:cdr="http://schemas.openxmlformats.org/drawingml/2006/chartDrawing">
    <cdr:from>
      <cdr:x>0.1928</cdr:x>
      <cdr:y>0.09728</cdr:y>
    </cdr:from>
    <cdr:to>
      <cdr:x>0.32326</cdr:x>
      <cdr:y>0.46587</cdr:y>
    </cdr:to>
    <cdr:cxnSp macro="">
      <cdr:nvCxnSpPr>
        <cdr:cNvPr id="8" name="Straight Arrow Connector 7">
          <a:extLst xmlns:a="http://schemas.openxmlformats.org/drawingml/2006/main">
            <a:ext uri="{FF2B5EF4-FFF2-40B4-BE49-F238E27FC236}">
              <a16:creationId xmlns:a16="http://schemas.microsoft.com/office/drawing/2014/main" id="{ED7D0BB2-8653-4189-9A21-06D3C71D910C}"/>
            </a:ext>
          </a:extLst>
        </cdr:cNvPr>
        <cdr:cNvCxnSpPr/>
      </cdr:nvCxnSpPr>
      <cdr:spPr>
        <a:xfrm xmlns:a="http://schemas.openxmlformats.org/drawingml/2006/main">
          <a:off x="1857969" y="442441"/>
          <a:ext cx="1257300" cy="1676400"/>
        </a:xfrm>
        <a:prstGeom xmlns:a="http://schemas.openxmlformats.org/drawingml/2006/main" prst="straightConnector1">
          <a:avLst/>
        </a:prstGeom>
        <a:ln xmlns:a="http://schemas.openxmlformats.org/drawingml/2006/main" w="34925">
          <a:solidFill>
            <a:schemeClr val="accent1"/>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0.51193</cdr:x>
      <cdr:y>0.53314</cdr:y>
    </cdr:from>
    <cdr:to>
      <cdr:x>0.5713</cdr:x>
      <cdr:y>0.57633</cdr:y>
    </cdr:to>
    <cdr:cxnSp macro="">
      <cdr:nvCxnSpPr>
        <cdr:cNvPr id="8" name="Connector: Curved 7">
          <a:extLst xmlns:a="http://schemas.openxmlformats.org/drawingml/2006/main">
            <a:ext uri="{FF2B5EF4-FFF2-40B4-BE49-F238E27FC236}">
              <a16:creationId xmlns:a16="http://schemas.microsoft.com/office/drawing/2014/main" id="{A3802325-DAB3-4FE3-9F75-6207ED00B4F3}"/>
            </a:ext>
          </a:extLst>
        </cdr:cNvPr>
        <cdr:cNvCxnSpPr/>
      </cdr:nvCxnSpPr>
      <cdr:spPr>
        <a:xfrm xmlns:a="http://schemas.openxmlformats.org/drawingml/2006/main">
          <a:off x="4472720" y="2822331"/>
          <a:ext cx="518747" cy="228600"/>
        </a:xfrm>
        <a:prstGeom xmlns:a="http://schemas.openxmlformats.org/drawingml/2006/main" prst="curvedConnector3">
          <a:avLst/>
        </a:prstGeom>
        <a:ln xmlns:a="http://schemas.openxmlformats.org/drawingml/2006/main">
          <a:headEnd type="none" w="med" len="med"/>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0.25512</cdr:x>
      <cdr:y>0.15717</cdr:y>
    </cdr:from>
    <cdr:to>
      <cdr:x>0.26882</cdr:x>
      <cdr:y>0.17578</cdr:y>
    </cdr:to>
    <cdr:sp macro="" textlink="">
      <cdr:nvSpPr>
        <cdr:cNvPr id="3" name="Rectangle 2"/>
        <cdr:cNvSpPr/>
      </cdr:nvSpPr>
      <cdr:spPr>
        <a:xfrm xmlns:a="http://schemas.openxmlformats.org/drawingml/2006/main">
          <a:off x="2128364" y="809085"/>
          <a:ext cx="114300" cy="95802"/>
        </a:xfrm>
        <a:prstGeom xmlns:a="http://schemas.openxmlformats.org/drawingml/2006/main" prst="rect">
          <a:avLst/>
        </a:prstGeom>
        <a:solidFill xmlns:a="http://schemas.openxmlformats.org/drawingml/2006/main">
          <a:srgbClr val="00206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0.35864</cdr:x>
      <cdr:y>0.41243</cdr:y>
    </cdr:from>
    <cdr:to>
      <cdr:x>0.37234</cdr:x>
      <cdr:y>0.43104</cdr:y>
    </cdr:to>
    <cdr:sp macro="" textlink="">
      <cdr:nvSpPr>
        <cdr:cNvPr id="4" name="Rectangle 3"/>
        <cdr:cNvSpPr/>
      </cdr:nvSpPr>
      <cdr:spPr>
        <a:xfrm xmlns:a="http://schemas.openxmlformats.org/drawingml/2006/main">
          <a:off x="2991950" y="2123080"/>
          <a:ext cx="114292" cy="95799"/>
        </a:xfrm>
        <a:prstGeom xmlns:a="http://schemas.openxmlformats.org/drawingml/2006/main" prst="rect">
          <a:avLst/>
        </a:prstGeom>
        <a:solidFill xmlns:a="http://schemas.openxmlformats.org/drawingml/2006/main">
          <a:srgbClr val="00206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0.67203</cdr:x>
      <cdr:y>0.58367</cdr:y>
    </cdr:from>
    <cdr:to>
      <cdr:x>0.68573</cdr:x>
      <cdr:y>0.60228</cdr:y>
    </cdr:to>
    <cdr:sp macro="" textlink="">
      <cdr:nvSpPr>
        <cdr:cNvPr id="5" name="Rectangle 4"/>
        <cdr:cNvSpPr/>
      </cdr:nvSpPr>
      <cdr:spPr>
        <a:xfrm xmlns:a="http://schemas.openxmlformats.org/drawingml/2006/main">
          <a:off x="5606365" y="3004587"/>
          <a:ext cx="114300" cy="95802"/>
        </a:xfrm>
        <a:prstGeom xmlns:a="http://schemas.openxmlformats.org/drawingml/2006/main" prst="rect">
          <a:avLst/>
        </a:prstGeom>
        <a:solidFill xmlns:a="http://schemas.openxmlformats.org/drawingml/2006/main">
          <a:srgbClr val="00206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0.77698</cdr:x>
      <cdr:y>0.58344</cdr:y>
    </cdr:from>
    <cdr:to>
      <cdr:x>0.79068</cdr:x>
      <cdr:y>0.60205</cdr:y>
    </cdr:to>
    <cdr:sp macro="" textlink="">
      <cdr:nvSpPr>
        <cdr:cNvPr id="6" name="Rectangle 5"/>
        <cdr:cNvSpPr/>
      </cdr:nvSpPr>
      <cdr:spPr>
        <a:xfrm xmlns:a="http://schemas.openxmlformats.org/drawingml/2006/main">
          <a:off x="6481947" y="3003393"/>
          <a:ext cx="114292" cy="95800"/>
        </a:xfrm>
        <a:prstGeom xmlns:a="http://schemas.openxmlformats.org/drawingml/2006/main" prst="rect">
          <a:avLst/>
        </a:prstGeom>
        <a:solidFill xmlns:a="http://schemas.openxmlformats.org/drawingml/2006/main">
          <a:srgbClr val="00206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0.24207</cdr:x>
      <cdr:y>0.10649</cdr:y>
    </cdr:from>
    <cdr:to>
      <cdr:x>0.32829</cdr:x>
      <cdr:y>0.1603</cdr:y>
    </cdr:to>
    <cdr:sp macro="" textlink="">
      <cdr:nvSpPr>
        <cdr:cNvPr id="7" name="TextBox 6"/>
        <cdr:cNvSpPr txBox="1"/>
      </cdr:nvSpPr>
      <cdr:spPr>
        <a:xfrm xmlns:a="http://schemas.openxmlformats.org/drawingml/2006/main">
          <a:off x="2019484" y="548207"/>
          <a:ext cx="71927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73</a:t>
          </a:r>
          <a:r>
            <a:rPr lang="en-US" sz="1200"/>
            <a:t>%</a:t>
          </a:r>
          <a:endParaRPr lang="en-US" sz="1200" dirty="0"/>
        </a:p>
      </cdr:txBody>
    </cdr:sp>
  </cdr:relSizeAnchor>
  <cdr:relSizeAnchor xmlns:cdr="http://schemas.openxmlformats.org/drawingml/2006/chartDrawing">
    <cdr:from>
      <cdr:x>0.34334</cdr:x>
      <cdr:y>0.36644</cdr:y>
    </cdr:from>
    <cdr:to>
      <cdr:x>0.42956</cdr:x>
      <cdr:y>0.42025</cdr:y>
    </cdr:to>
    <cdr:sp macro="" textlink="">
      <cdr:nvSpPr>
        <cdr:cNvPr id="9" name="TextBox 8"/>
        <cdr:cNvSpPr txBox="1"/>
      </cdr:nvSpPr>
      <cdr:spPr>
        <a:xfrm xmlns:a="http://schemas.openxmlformats.org/drawingml/2006/main">
          <a:off x="3425749" y="1992752"/>
          <a:ext cx="860279" cy="2926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63</a:t>
          </a:r>
          <a:r>
            <a:rPr lang="en-US" sz="1200" dirty="0"/>
            <a:t>%</a:t>
          </a:r>
        </a:p>
      </cdr:txBody>
    </cdr:sp>
  </cdr:relSizeAnchor>
  <cdr:relSizeAnchor xmlns:cdr="http://schemas.openxmlformats.org/drawingml/2006/chartDrawing">
    <cdr:from>
      <cdr:x>0.65854</cdr:x>
      <cdr:y>0.53722</cdr:y>
    </cdr:from>
    <cdr:to>
      <cdr:x>0.74476</cdr:x>
      <cdr:y>0.59103</cdr:y>
    </cdr:to>
    <cdr:sp macro="" textlink="">
      <cdr:nvSpPr>
        <cdr:cNvPr id="10" name="TextBox 9"/>
        <cdr:cNvSpPr txBox="1"/>
      </cdr:nvSpPr>
      <cdr:spPr>
        <a:xfrm xmlns:a="http://schemas.openxmlformats.org/drawingml/2006/main">
          <a:off x="6570726" y="2921445"/>
          <a:ext cx="860279" cy="2926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79</a:t>
          </a:r>
          <a:r>
            <a:rPr lang="en-US" sz="1200" dirty="0"/>
            <a:t>%</a:t>
          </a:r>
        </a:p>
      </cdr:txBody>
    </cdr:sp>
  </cdr:relSizeAnchor>
  <cdr:relSizeAnchor xmlns:cdr="http://schemas.openxmlformats.org/drawingml/2006/chartDrawing">
    <cdr:from>
      <cdr:x>0.76615</cdr:x>
      <cdr:y>0.53921</cdr:y>
    </cdr:from>
    <cdr:to>
      <cdr:x>0.85236</cdr:x>
      <cdr:y>0.59302</cdr:y>
    </cdr:to>
    <cdr:sp macro="" textlink="">
      <cdr:nvSpPr>
        <cdr:cNvPr id="11" name="TextBox 10"/>
        <cdr:cNvSpPr txBox="1"/>
      </cdr:nvSpPr>
      <cdr:spPr>
        <a:xfrm xmlns:a="http://schemas.openxmlformats.org/drawingml/2006/main">
          <a:off x="7644455" y="2932245"/>
          <a:ext cx="860179" cy="2926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99</a:t>
          </a:r>
          <a:r>
            <a:rPr lang="en-US" sz="1200"/>
            <a:t>%</a:t>
          </a:r>
          <a:endParaRPr lang="en-US" sz="1200" dirty="0"/>
        </a:p>
      </cdr:txBody>
    </cdr:sp>
  </cdr:relSizeAnchor>
  <cdr:relSizeAnchor xmlns:cdr="http://schemas.openxmlformats.org/drawingml/2006/chartDrawing">
    <cdr:from>
      <cdr:x>0.77564</cdr:x>
      <cdr:y>0.94823</cdr:y>
    </cdr:from>
    <cdr:to>
      <cdr:x>0.78477</cdr:x>
      <cdr:y>0.95978</cdr:y>
    </cdr:to>
    <cdr:sp macro="" textlink="">
      <cdr:nvSpPr>
        <cdr:cNvPr id="12" name="Rectangle 11"/>
        <cdr:cNvSpPr/>
      </cdr:nvSpPr>
      <cdr:spPr>
        <a:xfrm xmlns:a="http://schemas.openxmlformats.org/drawingml/2006/main">
          <a:off x="7739116" y="5156544"/>
          <a:ext cx="91136" cy="62807"/>
        </a:xfrm>
        <a:prstGeom xmlns:a="http://schemas.openxmlformats.org/drawingml/2006/main" prst="rect">
          <a:avLst/>
        </a:prstGeom>
        <a:solidFill xmlns:a="http://schemas.openxmlformats.org/drawingml/2006/main">
          <a:srgbClr val="00206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0.78846</cdr:x>
      <cdr:y>0.9286</cdr:y>
    </cdr:from>
    <cdr:to>
      <cdr:x>0.92883</cdr:x>
      <cdr:y>1</cdr:y>
    </cdr:to>
    <cdr:sp macro="" textlink="">
      <cdr:nvSpPr>
        <cdr:cNvPr id="2" name="TextBox 1"/>
        <cdr:cNvSpPr txBox="1"/>
      </cdr:nvSpPr>
      <cdr:spPr>
        <a:xfrm xmlns:a="http://schemas.openxmlformats.org/drawingml/2006/main">
          <a:off x="6344500" y="4835468"/>
          <a:ext cx="1129518" cy="371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lumMod val="75000"/>
                  <a:lumOff val="25000"/>
                </a:schemeClr>
              </a:solidFill>
            </a:rPr>
            <a:t>Cascade linkage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54A67-72D6-41A6-9E88-FA5B9E9B48F8}" type="datetimeFigureOut">
              <a:rPr lang="en-US" smtClean="0"/>
              <a:t>7/25/2018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05E62-DABB-49E5-8C7A-8AB2E772DC37}" type="slidenum">
              <a:rPr lang="en-US" smtClean="0"/>
              <a:t>‹#›</a:t>
            </a:fld>
            <a:endParaRPr lang="en-US"/>
          </a:p>
        </p:txBody>
      </p:sp>
    </p:spTree>
    <p:extLst>
      <p:ext uri="{BB962C8B-B14F-4D97-AF65-F5344CB8AC3E}">
        <p14:creationId xmlns:p14="http://schemas.microsoft.com/office/powerpoint/2010/main" val="70350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services provided across the cascade must be centered around the individual KP, keeping in mind the individual needs of the KP, the characteristics of the KP, and the context within which the services are provided. All the services also need to follow the building blocks of DSD (When, Where, Who, and What). This slides demonstrates how the building blocks have been applied to outreach for KP.</a:t>
            </a:r>
          </a:p>
        </p:txBody>
      </p:sp>
      <p:sp>
        <p:nvSpPr>
          <p:cNvPr id="4" name="Slide Number Placeholder 3"/>
          <p:cNvSpPr>
            <a:spLocks noGrp="1"/>
          </p:cNvSpPr>
          <p:nvPr>
            <p:ph type="sldNum" sz="quarter" idx="10"/>
          </p:nvPr>
        </p:nvSpPr>
        <p:spPr/>
        <p:txBody>
          <a:bodyPr/>
          <a:lstStyle/>
          <a:p>
            <a:fld id="{50805E62-DABB-49E5-8C7A-8AB2E772DC37}" type="slidenum">
              <a:rPr lang="en-US" smtClean="0"/>
              <a:t>4</a:t>
            </a:fld>
            <a:endParaRPr lang="en-US"/>
          </a:p>
        </p:txBody>
      </p:sp>
    </p:spTree>
    <p:extLst>
      <p:ext uri="{BB962C8B-B14F-4D97-AF65-F5344CB8AC3E}">
        <p14:creationId xmlns:p14="http://schemas.microsoft.com/office/powerpoint/2010/main" val="76867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represents</a:t>
            </a:r>
            <a:r>
              <a:rPr lang="en-US" baseline="0" dirty="0"/>
              <a:t> the cascade of HIV services with challenges for HIV service providers across the cascade. </a:t>
            </a:r>
            <a:r>
              <a:rPr lang="en-US" sz="1200" kern="1200" dirty="0">
                <a:solidFill>
                  <a:schemeClr val="tx1"/>
                </a:solidFill>
                <a:effectLst/>
                <a:latin typeface="+mn-lt"/>
                <a:ea typeface="+mn-ea"/>
                <a:cs typeface="+mn-cs"/>
              </a:rPr>
              <a:t>Specialized approaches are needed</a:t>
            </a:r>
            <a:r>
              <a:rPr lang="en-US" sz="1200" kern="1200" baseline="0" dirty="0">
                <a:solidFill>
                  <a:schemeClr val="tx1"/>
                </a:solidFill>
                <a:effectLst/>
                <a:latin typeface="+mn-lt"/>
                <a:ea typeface="+mn-ea"/>
                <a:cs typeface="+mn-cs"/>
              </a:rPr>
              <a:t> to address these challenges. In response to these challenges,</a:t>
            </a:r>
            <a:r>
              <a:rPr lang="en-US" sz="1200" kern="1200" dirty="0">
                <a:solidFill>
                  <a:schemeClr val="tx1"/>
                </a:solidFill>
                <a:effectLst/>
                <a:latin typeface="+mn-lt"/>
                <a:ea typeface="+mn-ea"/>
                <a:cs typeface="+mn-cs"/>
              </a:rPr>
              <a:t> a series of interventions that will ensure the minimum package of services can be appropriately implemented were developed.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C3625B-4289-48D0-8146-D0498C7987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78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05E62-DABB-49E5-8C7A-8AB2E772DC37}" type="slidenum">
              <a:rPr lang="en-US" smtClean="0"/>
              <a:t>15</a:t>
            </a:fld>
            <a:endParaRPr lang="en-US"/>
          </a:p>
        </p:txBody>
      </p:sp>
    </p:spTree>
    <p:extLst>
      <p:ext uri="{BB962C8B-B14F-4D97-AF65-F5344CB8AC3E}">
        <p14:creationId xmlns:p14="http://schemas.microsoft.com/office/powerpoint/2010/main" val="306303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construct the PCT cascade for KP, the service delivery models must be clearly defined. This slide shows the service delivery model under the LINKAGES project. Depending on the country, the model can easily be adapted to meet the needs of the KP individuals of course within the available resources. In most settings, prevention services especially those related to outreaches, distribution of condoms and </a:t>
            </a:r>
            <a:r>
              <a:rPr lang="en-US" dirty="0" err="1"/>
              <a:t>lubs</a:t>
            </a:r>
            <a:r>
              <a:rPr lang="en-US" dirty="0"/>
              <a:t>, STI screening, post-GBV services, and HIV testing, are provided by CBOs. In some settings, PrEP services are available within the private sector but now becoming more readily available within public health facilities. In most countries especially in resource-limited settings, HIV treatment is only available in public facilities. KP-led organizations and organizations that provide KP-friendly services are increasingly becoming more involved in the provision of adherence support to KP living with HIV and support retention and viral suppression. Some of the gaps seen across the cascade will be determined to a great extent by the service delivery model. </a:t>
            </a:r>
          </a:p>
        </p:txBody>
      </p:sp>
      <p:sp>
        <p:nvSpPr>
          <p:cNvPr id="4" name="Slide Number Placeholder 3"/>
          <p:cNvSpPr>
            <a:spLocks noGrp="1"/>
          </p:cNvSpPr>
          <p:nvPr>
            <p:ph type="sldNum" sz="quarter" idx="10"/>
          </p:nvPr>
        </p:nvSpPr>
        <p:spPr/>
        <p:txBody>
          <a:bodyPr/>
          <a:lstStyle/>
          <a:p>
            <a:fld id="{50805E62-DABB-49E5-8C7A-8AB2E772DC37}" type="slidenum">
              <a:rPr lang="en-US" smtClean="0"/>
              <a:t>5</a:t>
            </a:fld>
            <a:endParaRPr lang="en-US"/>
          </a:p>
        </p:txBody>
      </p:sp>
    </p:spTree>
    <p:extLst>
      <p:ext uri="{BB962C8B-B14F-4D97-AF65-F5344CB8AC3E}">
        <p14:creationId xmlns:p14="http://schemas.microsoft.com/office/powerpoint/2010/main" val="354181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Angola is now expanding to new hot spots identified through the PLACE study and this has helped in reaching new MSM that were previously unreached.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further strengthen performance for the MSM program: virtual support for the roll-out of ICT and online program, Expansion of EPOA, microplanning</a:t>
            </a:r>
          </a:p>
          <a:p>
            <a:br>
              <a:rPr lang="en-ZA" dirty="0"/>
            </a:br>
            <a:br>
              <a:rPr lang="en-ZA" dirty="0"/>
            </a:br>
            <a:r>
              <a:rPr lang="pt-PT" sz="1200" kern="1200" dirty="0">
                <a:solidFill>
                  <a:schemeClr val="tx1"/>
                </a:solidFill>
                <a:effectLst/>
                <a:latin typeface="+mn-lt"/>
                <a:ea typeface="+mn-ea"/>
                <a:cs typeface="+mn-cs"/>
              </a:rPr>
              <a:t> </a:t>
            </a:r>
            <a:endParaRPr lang="pt-PT" dirty="0"/>
          </a:p>
        </p:txBody>
      </p:sp>
      <p:sp>
        <p:nvSpPr>
          <p:cNvPr id="4" name="Slide Number Placeholder 3"/>
          <p:cNvSpPr>
            <a:spLocks noGrp="1"/>
          </p:cNvSpPr>
          <p:nvPr>
            <p:ph type="sldNum" sz="quarter" idx="10"/>
          </p:nvPr>
        </p:nvSpPr>
        <p:spPr/>
        <p:txBody>
          <a:bodyPr/>
          <a:lstStyle/>
          <a:p>
            <a:fld id="{173473B5-E907-44FD-9936-A3F8891008A3}" type="slidenum">
              <a:rPr lang="en-US" smtClean="0"/>
              <a:t>6</a:t>
            </a:fld>
            <a:endParaRPr lang="en-US"/>
          </a:p>
        </p:txBody>
      </p:sp>
    </p:spTree>
    <p:extLst>
      <p:ext uri="{BB962C8B-B14F-4D97-AF65-F5344CB8AC3E}">
        <p14:creationId xmlns:p14="http://schemas.microsoft.com/office/powerpoint/2010/main" val="142215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588" indent="-128588">
              <a:buFont typeface="Arial" panose="020B0604020202020204" pitchFamily="34" charset="0"/>
              <a:buChar char="•"/>
            </a:pPr>
            <a:r>
              <a:rPr lang="en-US" sz="1200" i="1" dirty="0"/>
              <a:t>High testing uptake, good case finding and good linkage to treatment</a:t>
            </a:r>
          </a:p>
          <a:p>
            <a:pPr marL="128588" indent="-128588">
              <a:buFont typeface="Arial" panose="020B0604020202020204" pitchFamily="34" charset="0"/>
              <a:buChar char="•"/>
            </a:pPr>
            <a:r>
              <a:rPr lang="en-US" sz="1200" i="1" dirty="0"/>
              <a:t>Linkage to treatment currently through referral to public health institutions but could be further improved</a:t>
            </a:r>
          </a:p>
          <a:p>
            <a:endParaRPr lang="en-US" dirty="0"/>
          </a:p>
        </p:txBody>
      </p:sp>
      <p:sp>
        <p:nvSpPr>
          <p:cNvPr id="4" name="Slide Number Placeholder 3"/>
          <p:cNvSpPr>
            <a:spLocks noGrp="1"/>
          </p:cNvSpPr>
          <p:nvPr>
            <p:ph type="sldNum" sz="quarter" idx="10"/>
          </p:nvPr>
        </p:nvSpPr>
        <p:spPr/>
        <p:txBody>
          <a:bodyPr/>
          <a:lstStyle/>
          <a:p>
            <a:fld id="{50805E62-DABB-49E5-8C7A-8AB2E772DC37}" type="slidenum">
              <a:rPr lang="en-US" smtClean="0"/>
              <a:t>7</a:t>
            </a:fld>
            <a:endParaRPr lang="en-US"/>
          </a:p>
        </p:txBody>
      </p:sp>
    </p:spTree>
    <p:extLst>
      <p:ext uri="{BB962C8B-B14F-4D97-AF65-F5344CB8AC3E}">
        <p14:creationId xmlns:p14="http://schemas.microsoft.com/office/powerpoint/2010/main" val="299741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Among those reached, testing uptake is &gt;90% and case finding has improved with EPOA</a:t>
            </a:r>
          </a:p>
          <a:p>
            <a:endParaRPr lang="en-US" dirty="0"/>
          </a:p>
        </p:txBody>
      </p:sp>
      <p:sp>
        <p:nvSpPr>
          <p:cNvPr id="4" name="Slide Number Placeholder 3"/>
          <p:cNvSpPr>
            <a:spLocks noGrp="1"/>
          </p:cNvSpPr>
          <p:nvPr>
            <p:ph type="sldNum" sz="quarter" idx="10"/>
          </p:nvPr>
        </p:nvSpPr>
        <p:spPr/>
        <p:txBody>
          <a:bodyPr/>
          <a:lstStyle/>
          <a:p>
            <a:fld id="{50805E62-DABB-49E5-8C7A-8AB2E772DC37}" type="slidenum">
              <a:rPr lang="en-US" smtClean="0"/>
              <a:t>8</a:t>
            </a:fld>
            <a:endParaRPr lang="en-US"/>
          </a:p>
        </p:txBody>
      </p:sp>
    </p:spTree>
    <p:extLst>
      <p:ext uri="{BB962C8B-B14F-4D97-AF65-F5344CB8AC3E}">
        <p14:creationId xmlns:p14="http://schemas.microsoft.com/office/powerpoint/2010/main" val="19417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798BE-BB0B-4CE9-B0E3-C3625BCFE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310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Ongoing efforts at improving demand creation for PrEP particularly among FSWs and MSM. Among those currently on PrEP are MSM and FSWs but they do not self-disclose when they visit the clinics since PrEP is currently being provided within public facilities. </a:t>
            </a:r>
          </a:p>
          <a:p>
            <a:pPr marL="171450" indent="-171450">
              <a:buFont typeface="Arial" panose="020B0604020202020204" pitchFamily="34" charset="0"/>
              <a:buChar char="•"/>
            </a:pPr>
            <a:r>
              <a:rPr lang="en-ZA" dirty="0"/>
              <a:t>Plan to provide PrEP through the mobile clinics.</a:t>
            </a:r>
          </a:p>
          <a:p>
            <a:pPr marL="171450" indent="-171450">
              <a:buFont typeface="Arial" panose="020B0604020202020204" pitchFamily="34" charset="0"/>
              <a:buChar char="•"/>
            </a:pPr>
            <a:r>
              <a:rPr lang="en-ZA" dirty="0"/>
              <a:t>Approval for inclusion of pregnant and lactating women being awaited</a:t>
            </a:r>
            <a:endParaRPr lang="en-US" dirty="0"/>
          </a:p>
        </p:txBody>
      </p:sp>
      <p:sp>
        <p:nvSpPr>
          <p:cNvPr id="4" name="Slide Number Placeholder 3"/>
          <p:cNvSpPr>
            <a:spLocks noGrp="1"/>
          </p:cNvSpPr>
          <p:nvPr>
            <p:ph type="sldNum" sz="quarter" idx="10"/>
          </p:nvPr>
        </p:nvSpPr>
        <p:spPr/>
        <p:txBody>
          <a:bodyPr/>
          <a:lstStyle/>
          <a:p>
            <a:fld id="{24B0E119-9C4A-410E-8C30-90BA9FC13E0D}" type="slidenum">
              <a:rPr lang="en-US" smtClean="0"/>
              <a:t>10</a:t>
            </a:fld>
            <a:endParaRPr lang="en-US"/>
          </a:p>
        </p:txBody>
      </p:sp>
    </p:spTree>
    <p:extLst>
      <p:ext uri="{BB962C8B-B14F-4D97-AF65-F5344CB8AC3E}">
        <p14:creationId xmlns:p14="http://schemas.microsoft.com/office/powerpoint/2010/main" val="152074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200" dirty="0"/>
              <a:t>Increasing uptake of ART among FSWs newly diagnosed with HIV after integration of treatment component at community sites</a:t>
            </a:r>
            <a:endParaRPr lang="en-US" dirty="0"/>
          </a:p>
        </p:txBody>
      </p:sp>
      <p:sp>
        <p:nvSpPr>
          <p:cNvPr id="4" name="Slide Number Placeholder 3"/>
          <p:cNvSpPr>
            <a:spLocks noGrp="1"/>
          </p:cNvSpPr>
          <p:nvPr>
            <p:ph type="sldNum" sz="quarter" idx="10"/>
          </p:nvPr>
        </p:nvSpPr>
        <p:spPr/>
        <p:txBody>
          <a:bodyPr/>
          <a:lstStyle/>
          <a:p>
            <a:fld id="{209E6AFA-14DE-407A-B70A-F795034FA26B}" type="slidenum">
              <a:rPr lang="en-US" smtClean="0"/>
              <a:t>11</a:t>
            </a:fld>
            <a:endParaRPr lang="en-US" dirty="0"/>
          </a:p>
        </p:txBody>
      </p:sp>
    </p:spTree>
    <p:extLst>
      <p:ext uri="{BB962C8B-B14F-4D97-AF65-F5344CB8AC3E}">
        <p14:creationId xmlns:p14="http://schemas.microsoft.com/office/powerpoint/2010/main" val="142741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200" dirty="0">
                <a:solidFill>
                  <a:schemeClr val="tx1">
                    <a:lumMod val="75000"/>
                    <a:lumOff val="25000"/>
                  </a:schemeClr>
                </a:solidFill>
                <a:latin typeface="Helvetica Neue" charset="0"/>
                <a:ea typeface="Helvetica Neue" charset="0"/>
                <a:cs typeface="Helvetica Neue" charset="0"/>
              </a:rPr>
              <a:t>Shows an overall case finding rate of 5%, a HIV prevalence rate of 8%, and substantially improving linkages to treatment and care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AE7FA-BFE1-4BFE-A722-43F5748E1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919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a:extLst>
              <a:ext uri="{28A0092B-C50C-407E-A947-70E740481C1C}">
                <a14:useLocalDpi xmlns:a14="http://schemas.microsoft.com/office/drawing/2010/main" val="0"/>
              </a:ext>
            </a:extLst>
          </a:blip>
          <a:srcRect b="15563"/>
          <a:stretch/>
        </p:blipFill>
        <p:spPr>
          <a:xfrm>
            <a:off x="0" y="0"/>
            <a:ext cx="9144000" cy="5790712"/>
          </a:xfrm>
          <a:prstGeom prst="rect">
            <a:avLst/>
          </a:prstGeom>
        </p:spPr>
      </p:pic>
      <p:pic>
        <p:nvPicPr>
          <p:cNvPr id="10" name="Picture 9" descr="LINKAGES_Logo_v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1739" y="6134615"/>
            <a:ext cx="1569352" cy="555812"/>
          </a:xfrm>
          <a:prstGeom prst="rect">
            <a:avLst/>
          </a:prstGeom>
        </p:spPr>
      </p:pic>
      <p:sp>
        <p:nvSpPr>
          <p:cNvPr id="17" name="Title 16"/>
          <p:cNvSpPr>
            <a:spLocks noGrp="1"/>
          </p:cNvSpPr>
          <p:nvPr>
            <p:ph type="title"/>
          </p:nvPr>
        </p:nvSpPr>
        <p:spPr>
          <a:xfrm>
            <a:off x="457200" y="1572536"/>
            <a:ext cx="8229600" cy="1560960"/>
          </a:xfrm>
        </p:spPr>
        <p:txBody>
          <a:bodyPr>
            <a:normAutofit/>
          </a:bodyPr>
          <a:lstStyle>
            <a:lvl1pPr algn="l">
              <a:defRPr sz="3300">
                <a:solidFill>
                  <a:schemeClr val="bg1"/>
                </a:solidFill>
              </a:defRPr>
            </a:lvl1pPr>
          </a:lstStyle>
          <a:p>
            <a:r>
              <a:rPr lang="en-US" dirty="0"/>
              <a:t>Click to edit Master title style</a:t>
            </a:r>
          </a:p>
        </p:txBody>
      </p:sp>
      <p:sp>
        <p:nvSpPr>
          <p:cNvPr id="2" name="Rectangle 1"/>
          <p:cNvSpPr/>
          <p:nvPr userDrawn="1"/>
        </p:nvSpPr>
        <p:spPr>
          <a:xfrm>
            <a:off x="0" y="5710847"/>
            <a:ext cx="9144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chemeClr val="bg1"/>
              </a:solidFill>
            </a:endParaRPr>
          </a:p>
        </p:txBody>
      </p:sp>
      <p:pic>
        <p:nvPicPr>
          <p:cNvPr id="3" name="Picture 2" descr="FHI360_Logo_NewTag_Horiz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95899" y="6134621"/>
            <a:ext cx="1158227" cy="515797"/>
          </a:xfrm>
          <a:prstGeom prst="rect">
            <a:avLst/>
          </a:prstGeom>
        </p:spPr>
      </p:pic>
      <p:pic>
        <p:nvPicPr>
          <p:cNvPr id="13" name="Picture 12" descr="PEPFARLogoDomestic_Tagline.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66946" y="6077636"/>
            <a:ext cx="1825720" cy="660719"/>
          </a:xfrm>
          <a:prstGeom prst="rect">
            <a:avLst/>
          </a:prstGeom>
        </p:spPr>
      </p:pic>
      <p:pic>
        <p:nvPicPr>
          <p:cNvPr id="4" name="Picture 3" descr="USAID logo.jpg"/>
          <p:cNvPicPr>
            <a:picLocks noChangeAspect="1"/>
          </p:cNvPicPr>
          <p:nvPr userDrawn="1"/>
        </p:nvPicPr>
        <p:blipFill rotWithShape="1">
          <a:blip r:embed="rId6">
            <a:extLst>
              <a:ext uri="{28A0092B-C50C-407E-A947-70E740481C1C}">
                <a14:useLocalDpi xmlns:a14="http://schemas.microsoft.com/office/drawing/2010/main" val="0"/>
              </a:ext>
            </a:extLst>
          </a:blip>
          <a:srcRect t="17658" b="12882"/>
          <a:stretch/>
        </p:blipFill>
        <p:spPr>
          <a:xfrm>
            <a:off x="177738" y="6059437"/>
            <a:ext cx="2657231" cy="717988"/>
          </a:xfrm>
          <a:prstGeom prst="rect">
            <a:avLst/>
          </a:prstGeom>
        </p:spPr>
      </p:pic>
    </p:spTree>
    <p:extLst>
      <p:ext uri="{BB962C8B-B14F-4D97-AF65-F5344CB8AC3E}">
        <p14:creationId xmlns:p14="http://schemas.microsoft.com/office/powerpoint/2010/main" val="323474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Faces">
    <p:spTree>
      <p:nvGrpSpPr>
        <p:cNvPr id="1" name=""/>
        <p:cNvGrpSpPr/>
        <p:nvPr/>
      </p:nvGrpSpPr>
      <p:grpSpPr>
        <a:xfrm>
          <a:off x="0" y="0"/>
          <a:ext cx="0" cy="0"/>
          <a:chOff x="0" y="0"/>
          <a:chExt cx="0" cy="0"/>
        </a:xfrm>
      </p:grpSpPr>
      <p:sp>
        <p:nvSpPr>
          <p:cNvPr id="5" name="Title 1"/>
          <p:cNvSpPr>
            <a:spLocks noGrp="1"/>
          </p:cNvSpPr>
          <p:nvPr>
            <p:ph type="title"/>
          </p:nvPr>
        </p:nvSpPr>
        <p:spPr>
          <a:xfrm>
            <a:off x="1656081" y="211516"/>
            <a:ext cx="4447540" cy="1242634"/>
          </a:xfrm>
          <a:prstGeom prst="rect">
            <a:avLst/>
          </a:prstGeom>
        </p:spPr>
        <p:txBody>
          <a:bodyPr vert="horz">
            <a:normAutofit/>
          </a:bodyPr>
          <a:lstStyle>
            <a:lvl1pPr algn="l">
              <a:defRPr sz="2025">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1656081" y="1978025"/>
            <a:ext cx="7030720" cy="4360366"/>
          </a:xfrm>
          <a:prstGeom prst="rect">
            <a:avLst/>
          </a:prstGeom>
        </p:spPr>
        <p:txBody>
          <a:bodyPr vert="horz"/>
          <a:lstStyle>
            <a:lvl1pPr>
              <a:buClr>
                <a:schemeClr val="accent6"/>
              </a:buClr>
              <a:buSzPct val="100000"/>
              <a:buFont typeface="Arial"/>
              <a:buChar char="•"/>
              <a:defRPr sz="1575" b="0" spc="0">
                <a:solidFill>
                  <a:srgbClr val="535352"/>
                </a:solidFill>
                <a:latin typeface="Calibri"/>
                <a:cs typeface="Calibri"/>
              </a:defRPr>
            </a:lvl1pPr>
            <a:lvl2pPr>
              <a:defRPr>
                <a:solidFill>
                  <a:srgbClr val="535352"/>
                </a:solidFill>
                <a:latin typeface="Calibri"/>
                <a:cs typeface="Calibri"/>
              </a:defRPr>
            </a:lvl2pPr>
            <a:lvl3pPr marL="642938" indent="-128588">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7876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87131"/>
            <a:ext cx="7772400" cy="1006476"/>
          </a:xfrm>
        </p:spPr>
        <p:txBody>
          <a:bodyPr anchor="b">
            <a:normAutofit/>
          </a:bodyPr>
          <a:lstStyle>
            <a:lvl1pPr algn="ct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910155"/>
            <a:ext cx="6858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E7EEFA-EFEC-42A1-AD90-1043AA5CE4AD}"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B10B-71D9-4CF5-9B57-DD22D6113D3E}" type="slidenum">
              <a:rPr lang="en-US" smtClean="0"/>
              <a:t>‹#›</a:t>
            </a:fld>
            <a:endParaRPr lang="en-US"/>
          </a:p>
        </p:txBody>
      </p:sp>
      <p:sp>
        <p:nvSpPr>
          <p:cNvPr id="7" name="Rectangle 6">
            <a:extLst>
              <a:ext uri="{FF2B5EF4-FFF2-40B4-BE49-F238E27FC236}">
                <a16:creationId xmlns:a16="http://schemas.microsoft.com/office/drawing/2014/main" id="{D76B0B27-1C6E-49FB-94F7-E979305A71A3}"/>
              </a:ext>
            </a:extLst>
          </p:cNvPr>
          <p:cNvSpPr/>
          <p:nvPr userDrawn="1"/>
        </p:nvSpPr>
        <p:spPr>
          <a:xfrm>
            <a:off x="1" y="265814"/>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5A72D530-D2B3-44B9-A44D-368D4A1614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7531" y="412319"/>
            <a:ext cx="1657453" cy="505006"/>
          </a:xfrm>
          <a:prstGeom prst="rect">
            <a:avLst/>
          </a:prstGeom>
        </p:spPr>
      </p:pic>
      <p:pic>
        <p:nvPicPr>
          <p:cNvPr id="13" name="Picture 12">
            <a:extLst>
              <a:ext uri="{FF2B5EF4-FFF2-40B4-BE49-F238E27FC236}">
                <a16:creationId xmlns:a16="http://schemas.microsoft.com/office/drawing/2014/main" id="{582158F6-F6C3-493A-995A-2F5F738CF4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69479" y="324857"/>
            <a:ext cx="881934" cy="557266"/>
          </a:xfrm>
          <a:prstGeom prst="rect">
            <a:avLst/>
          </a:prstGeom>
        </p:spPr>
      </p:pic>
      <p:pic>
        <p:nvPicPr>
          <p:cNvPr id="14" name="Picture 13">
            <a:extLst>
              <a:ext uri="{FF2B5EF4-FFF2-40B4-BE49-F238E27FC236}">
                <a16:creationId xmlns:a16="http://schemas.microsoft.com/office/drawing/2014/main" id="{9E0C6841-EB4C-45CC-B24E-4053026CBEA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6242937" y="249346"/>
            <a:ext cx="740234" cy="671742"/>
          </a:xfrm>
          <a:prstGeom prst="rect">
            <a:avLst/>
          </a:prstGeom>
        </p:spPr>
      </p:pic>
      <p:pic>
        <p:nvPicPr>
          <p:cNvPr id="15" name="Picture 14">
            <a:extLst>
              <a:ext uri="{FF2B5EF4-FFF2-40B4-BE49-F238E27FC236}">
                <a16:creationId xmlns:a16="http://schemas.microsoft.com/office/drawing/2014/main" id="{271BE016-2767-4EBB-A7F2-069D0406208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31338" y="392549"/>
            <a:ext cx="1380520" cy="524775"/>
          </a:xfrm>
          <a:prstGeom prst="rect">
            <a:avLst/>
          </a:prstGeom>
        </p:spPr>
      </p:pic>
      <p:pic>
        <p:nvPicPr>
          <p:cNvPr id="16" name="Picture 15">
            <a:extLst>
              <a:ext uri="{FF2B5EF4-FFF2-40B4-BE49-F238E27FC236}">
                <a16:creationId xmlns:a16="http://schemas.microsoft.com/office/drawing/2014/main" id="{9D70DEB6-A3D7-489D-ABF6-4B5428BAD0C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52522" y="486676"/>
            <a:ext cx="875685" cy="372166"/>
          </a:xfrm>
          <a:prstGeom prst="rect">
            <a:avLst/>
          </a:prstGeom>
        </p:spPr>
      </p:pic>
    </p:spTree>
    <p:extLst>
      <p:ext uri="{BB962C8B-B14F-4D97-AF65-F5344CB8AC3E}">
        <p14:creationId xmlns:p14="http://schemas.microsoft.com/office/powerpoint/2010/main" val="404938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5026"/>
          </a:xfrm>
        </p:spPr>
        <p:txBody>
          <a:bodyPr>
            <a:normAutofit/>
          </a:bodyPr>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buClr>
                <a:srgbClr val="00A4AE"/>
              </a:buClr>
              <a:defRPr sz="2400"/>
            </a:lvl1pPr>
            <a:lvl2pPr>
              <a:buClr>
                <a:schemeClr val="bg1">
                  <a:lumMod val="50000"/>
                </a:schemeClr>
              </a:buClr>
              <a:defRPr sz="2000"/>
            </a:lvl2pPr>
            <a:lvl3pPr marL="1143000" indent="-228600">
              <a:buClr>
                <a:schemeClr val="bg1">
                  <a:lumMod val="65000"/>
                </a:schemeClr>
              </a:buClr>
              <a:buFont typeface="Wingdings" panose="05000000000000000000" pitchFamily="2" charset="2"/>
              <a:buChar cha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E7EEFA-EFEC-42A1-AD90-1043AA5CE4AD}"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B10B-71D9-4CF5-9B57-DD22D6113D3E}" type="slidenum">
              <a:rPr lang="en-US" smtClean="0"/>
              <a:t>‹#›</a:t>
            </a:fld>
            <a:endParaRPr lang="en-US"/>
          </a:p>
        </p:txBody>
      </p:sp>
      <p:cxnSp>
        <p:nvCxnSpPr>
          <p:cNvPr id="7" name="Straight Connector 6">
            <a:extLst>
              <a:ext uri="{FF2B5EF4-FFF2-40B4-BE49-F238E27FC236}">
                <a16:creationId xmlns:a16="http://schemas.microsoft.com/office/drawing/2014/main" id="{A74FC35E-B8AE-41D8-8690-CD4A026E3274}"/>
              </a:ext>
            </a:extLst>
          </p:cNvPr>
          <p:cNvCxnSpPr/>
          <p:nvPr userDrawn="1"/>
        </p:nvCxnSpPr>
        <p:spPr>
          <a:xfrm>
            <a:off x="0" y="1280153"/>
            <a:ext cx="8515350" cy="0"/>
          </a:xfrm>
          <a:prstGeom prst="line">
            <a:avLst/>
          </a:prstGeom>
          <a:ln w="12700">
            <a:solidFill>
              <a:srgbClr val="10AAB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C620638-486C-4BEF-8D9C-CF52A4B68C96}"/>
              </a:ext>
            </a:extLst>
          </p:cNvPr>
          <p:cNvSpPr/>
          <p:nvPr userDrawn="1"/>
        </p:nvSpPr>
        <p:spPr>
          <a:xfrm>
            <a:off x="5362161" y="6445526"/>
            <a:ext cx="3781839" cy="412473"/>
          </a:xfrm>
          <a:prstGeom prst="rect">
            <a:avLst/>
          </a:prstGeom>
          <a:solidFill>
            <a:srgbClr val="10A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61D722F3-0A22-41D4-9041-99C18DDAF0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1024" y="6403819"/>
            <a:ext cx="1353489" cy="412391"/>
          </a:xfrm>
          <a:prstGeom prst="rect">
            <a:avLst/>
          </a:prstGeom>
        </p:spPr>
      </p:pic>
      <p:pic>
        <p:nvPicPr>
          <p:cNvPr id="11" name="Picture 10">
            <a:extLst>
              <a:ext uri="{FF2B5EF4-FFF2-40B4-BE49-F238E27FC236}">
                <a16:creationId xmlns:a16="http://schemas.microsoft.com/office/drawing/2014/main" id="{C17D2F80-4F00-4204-B801-2A7386DD21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0464" y="6399012"/>
            <a:ext cx="639135" cy="403849"/>
          </a:xfrm>
          <a:prstGeom prst="rect">
            <a:avLst/>
          </a:prstGeom>
        </p:spPr>
      </p:pic>
      <p:pic>
        <p:nvPicPr>
          <p:cNvPr id="12" name="Picture 11">
            <a:extLst>
              <a:ext uri="{FF2B5EF4-FFF2-40B4-BE49-F238E27FC236}">
                <a16:creationId xmlns:a16="http://schemas.microsoft.com/office/drawing/2014/main" id="{F5A46356-4B9B-4143-B681-8616636A8BD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874183" y="6394525"/>
            <a:ext cx="469211" cy="425797"/>
          </a:xfrm>
          <a:prstGeom prst="rect">
            <a:avLst/>
          </a:prstGeom>
        </p:spPr>
      </p:pic>
      <p:pic>
        <p:nvPicPr>
          <p:cNvPr id="13" name="Picture 12">
            <a:extLst>
              <a:ext uri="{FF2B5EF4-FFF2-40B4-BE49-F238E27FC236}">
                <a16:creationId xmlns:a16="http://schemas.microsoft.com/office/drawing/2014/main" id="{0CFC970C-78B8-4AF0-B14B-1D9F03FE3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47562" y="6478645"/>
            <a:ext cx="617262" cy="275136"/>
          </a:xfrm>
          <a:prstGeom prst="rect">
            <a:avLst/>
          </a:prstGeom>
        </p:spPr>
      </p:pic>
      <p:pic>
        <p:nvPicPr>
          <p:cNvPr id="14" name="Picture 13">
            <a:extLst>
              <a:ext uri="{FF2B5EF4-FFF2-40B4-BE49-F238E27FC236}">
                <a16:creationId xmlns:a16="http://schemas.microsoft.com/office/drawing/2014/main" id="{90CDBB8E-F0E2-43C6-BF79-85C977599C7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578671" y="6413271"/>
            <a:ext cx="1093993" cy="460232"/>
          </a:xfrm>
          <a:prstGeom prst="rect">
            <a:avLst/>
          </a:prstGeom>
        </p:spPr>
      </p:pic>
    </p:spTree>
    <p:extLst>
      <p:ext uri="{BB962C8B-B14F-4D97-AF65-F5344CB8AC3E}">
        <p14:creationId xmlns:p14="http://schemas.microsoft.com/office/powerpoint/2010/main" val="4259425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E7EEFA-EFEC-42A1-AD90-1043AA5CE4AD}"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2600809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E7EEFA-EFEC-42A1-AD90-1043AA5CE4AD}"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460760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E7EEFA-EFEC-42A1-AD90-1043AA5CE4AD}" type="datetimeFigureOut">
              <a:rPr lang="en-US" smtClean="0"/>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2979106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E7EEFA-EFEC-42A1-AD90-1043AA5CE4AD}" type="datetimeFigureOut">
              <a:rPr lang="en-US" smtClean="0"/>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17385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7EEFA-EFEC-42A1-AD90-1043AA5CE4AD}" type="datetimeFigureOut">
              <a:rPr lang="en-US" smtClean="0"/>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13394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E7EEFA-EFEC-42A1-AD90-1043AA5CE4AD}"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1790793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E7EEFA-EFEC-42A1-AD90-1043AA5CE4AD}"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375383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chemeClr val="bg1"/>
              </a:solidFill>
            </a:endParaRPr>
          </a:p>
        </p:txBody>
      </p:sp>
      <p:sp>
        <p:nvSpPr>
          <p:cNvPr id="6" name="Title 1"/>
          <p:cNvSpPr>
            <a:spLocks noGrp="1"/>
          </p:cNvSpPr>
          <p:nvPr>
            <p:ph type="title"/>
          </p:nvPr>
        </p:nvSpPr>
        <p:spPr>
          <a:xfrm>
            <a:off x="467361" y="445197"/>
            <a:ext cx="8219440" cy="972441"/>
          </a:xfrm>
          <a:prstGeom prst="rect">
            <a:avLst/>
          </a:prstGeom>
        </p:spPr>
        <p:txBody>
          <a:bodyPr vert="horz">
            <a:normAutofit/>
          </a:bodyPr>
          <a:lstStyle>
            <a:lvl1pPr algn="l">
              <a:defRPr sz="2700">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467361" y="1767845"/>
            <a:ext cx="8219440" cy="4176851"/>
          </a:xfrm>
          <a:prstGeom prst="rect">
            <a:avLst/>
          </a:prstGeom>
        </p:spPr>
        <p:txBody>
          <a:bodyPr vert="horz"/>
          <a:lstStyle>
            <a:lvl1pPr>
              <a:buClr>
                <a:schemeClr val="accent6"/>
              </a:buClr>
              <a:buSzPct val="100000"/>
              <a:buFont typeface="Arial"/>
              <a:buChar char="•"/>
              <a:defRPr sz="2100" b="0" spc="0">
                <a:solidFill>
                  <a:srgbClr val="535352"/>
                </a:solidFill>
                <a:latin typeface="Calibri"/>
                <a:cs typeface="Calibri"/>
              </a:defRPr>
            </a:lvl1pPr>
            <a:lvl2pPr>
              <a:defRPr>
                <a:solidFill>
                  <a:srgbClr val="535352"/>
                </a:solidFill>
                <a:latin typeface="Calibri"/>
                <a:cs typeface="Calibri"/>
              </a:defRPr>
            </a:lvl2pPr>
            <a:lvl3pPr marL="857229" indent="-171446">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pic>
        <p:nvPicPr>
          <p:cNvPr id="8" name="Picture 7" descr="LINKAGES_Logo_v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0995" y="6154344"/>
            <a:ext cx="1141752" cy="404370"/>
          </a:xfrm>
          <a:prstGeom prst="rect">
            <a:avLst/>
          </a:prstGeom>
        </p:spPr>
      </p:pic>
      <p:pic>
        <p:nvPicPr>
          <p:cNvPr id="10" name="Picture 9" descr="FHI360_Logo_NewTag_Horiz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482" y="6154344"/>
            <a:ext cx="842646" cy="375258"/>
          </a:xfrm>
          <a:prstGeom prst="rect">
            <a:avLst/>
          </a:prstGeom>
        </p:spPr>
      </p:pic>
      <p:pic>
        <p:nvPicPr>
          <p:cNvPr id="11" name="Picture 10" descr="PEPFARLogoDomestic_Taglin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6668" y="6112891"/>
            <a:ext cx="1328267" cy="480693"/>
          </a:xfrm>
          <a:prstGeom prst="rect">
            <a:avLst/>
          </a:prstGeom>
        </p:spPr>
      </p:pic>
      <p:pic>
        <p:nvPicPr>
          <p:cNvPr id="9" name="Picture 8" descr="USAID logo.jpg"/>
          <p:cNvPicPr>
            <a:picLocks noChangeAspect="1"/>
          </p:cNvPicPr>
          <p:nvPr userDrawn="1"/>
        </p:nvPicPr>
        <p:blipFill rotWithShape="1">
          <a:blip r:embed="rId5">
            <a:extLst>
              <a:ext uri="{28A0092B-C50C-407E-A947-70E740481C1C}">
                <a14:useLocalDpi xmlns:a14="http://schemas.microsoft.com/office/drawing/2010/main" val="0"/>
              </a:ext>
            </a:extLst>
          </a:blip>
          <a:srcRect t="17658" b="12882"/>
          <a:stretch/>
        </p:blipFill>
        <p:spPr>
          <a:xfrm>
            <a:off x="78900" y="6122378"/>
            <a:ext cx="1795650" cy="485187"/>
          </a:xfrm>
          <a:prstGeom prst="rect">
            <a:avLst/>
          </a:prstGeom>
        </p:spPr>
      </p:pic>
    </p:spTree>
    <p:extLst>
      <p:ext uri="{BB962C8B-B14F-4D97-AF65-F5344CB8AC3E}">
        <p14:creationId xmlns:p14="http://schemas.microsoft.com/office/powerpoint/2010/main" val="58885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E7EEFA-EFEC-42A1-AD90-1043AA5CE4AD}"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231379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E7EEFA-EFEC-42A1-AD90-1043AA5CE4AD}"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3B10B-71D9-4CF5-9B57-DD22D6113D3E}" type="slidenum">
              <a:rPr lang="en-US" smtClean="0"/>
              <a:t>‹#›</a:t>
            </a:fld>
            <a:endParaRPr lang="en-US"/>
          </a:p>
        </p:txBody>
      </p:sp>
    </p:spTree>
    <p:extLst>
      <p:ext uri="{BB962C8B-B14F-4D97-AF65-F5344CB8AC3E}">
        <p14:creationId xmlns:p14="http://schemas.microsoft.com/office/powerpoint/2010/main" val="244917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1656081" y="211522"/>
            <a:ext cx="7030720" cy="972441"/>
          </a:xfrm>
          <a:prstGeom prst="rect">
            <a:avLst/>
          </a:prstGeom>
        </p:spPr>
        <p:txBody>
          <a:bodyPr vert="horz">
            <a:normAutofit/>
          </a:bodyPr>
          <a:lstStyle>
            <a:lvl1pPr algn="l">
              <a:defRPr sz="27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1656081" y="1584325"/>
            <a:ext cx="7030720" cy="4360366"/>
          </a:xfrm>
          <a:prstGeom prst="rect">
            <a:avLst/>
          </a:prstGeom>
        </p:spPr>
        <p:txBody>
          <a:bodyPr vert="horz"/>
          <a:lstStyle>
            <a:lvl1pPr>
              <a:buClr>
                <a:schemeClr val="accent6"/>
              </a:buClr>
              <a:buSzPct val="100000"/>
              <a:buFont typeface="Arial"/>
              <a:buChar char="•"/>
              <a:defRPr sz="2100" b="0" spc="0">
                <a:solidFill>
                  <a:srgbClr val="535352"/>
                </a:solidFill>
                <a:latin typeface="Calibri"/>
                <a:cs typeface="Calibri"/>
              </a:defRPr>
            </a:lvl1pPr>
            <a:lvl2pPr>
              <a:defRPr>
                <a:solidFill>
                  <a:srgbClr val="535352"/>
                </a:solidFill>
                <a:latin typeface="Calibri"/>
                <a:cs typeface="Calibri"/>
              </a:defRPr>
            </a:lvl2pPr>
            <a:lvl3pPr marL="857229" indent="-171446">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1727202" y="1148080"/>
            <a:ext cx="2397760"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35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solidFill>
                <a:schemeClr val="bg1"/>
              </a:solidFill>
            </a:endParaRPr>
          </a:p>
        </p:txBody>
      </p:sp>
      <p:sp>
        <p:nvSpPr>
          <p:cNvPr id="4" name="Title 1"/>
          <p:cNvSpPr>
            <a:spLocks noGrp="1"/>
          </p:cNvSpPr>
          <p:nvPr>
            <p:ph type="title"/>
          </p:nvPr>
        </p:nvSpPr>
        <p:spPr>
          <a:xfrm>
            <a:off x="467361" y="445197"/>
            <a:ext cx="8219440" cy="972441"/>
          </a:xfrm>
          <a:prstGeom prst="rect">
            <a:avLst/>
          </a:prstGeom>
        </p:spPr>
        <p:txBody>
          <a:bodyPr vert="horz">
            <a:normAutofit/>
          </a:bodyPr>
          <a:lstStyle>
            <a:lvl1pPr algn="l">
              <a:defRPr sz="27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467361" y="1767845"/>
            <a:ext cx="8219440" cy="4176851"/>
          </a:xfrm>
          <a:prstGeom prst="rect">
            <a:avLst/>
          </a:prstGeom>
        </p:spPr>
        <p:txBody>
          <a:bodyPr vert="horz"/>
          <a:lstStyle>
            <a:lvl1pPr>
              <a:buClr>
                <a:schemeClr val="accent6"/>
              </a:buClr>
              <a:buSzPct val="100000"/>
              <a:buFont typeface="Arial"/>
              <a:buChar char="•"/>
              <a:defRPr sz="2100" b="0" spc="0">
                <a:solidFill>
                  <a:srgbClr val="535352"/>
                </a:solidFill>
                <a:latin typeface="Calibri"/>
                <a:cs typeface="Calibri"/>
              </a:defRPr>
            </a:lvl1pPr>
            <a:lvl2pPr>
              <a:defRPr>
                <a:solidFill>
                  <a:srgbClr val="535352"/>
                </a:solidFill>
                <a:latin typeface="Calibri"/>
                <a:cs typeface="Calibri"/>
              </a:defRPr>
            </a:lvl2pPr>
            <a:lvl3pPr marL="857229" indent="-171446">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spTree>
    <p:extLst>
      <p:ext uri="{BB962C8B-B14F-4D97-AF65-F5344CB8AC3E}">
        <p14:creationId xmlns:p14="http://schemas.microsoft.com/office/powerpoint/2010/main" val="213579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6"/>
          <p:cNvSpPr>
            <a:spLocks noGrp="1"/>
          </p:cNvSpPr>
          <p:nvPr>
            <p:ph type="title"/>
          </p:nvPr>
        </p:nvSpPr>
        <p:spPr>
          <a:xfrm>
            <a:off x="1717042" y="1356912"/>
            <a:ext cx="6929120" cy="1560960"/>
          </a:xfrm>
        </p:spPr>
        <p:txBody>
          <a:bodyPr>
            <a:normAutofit/>
          </a:bodyPr>
          <a:lstStyle>
            <a:lvl1pPr algn="l">
              <a:defRPr sz="33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5051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F745373-816B-468C-A2D2-64647719E15E}" type="slidenum">
              <a:rPr lang="en-US" altLang="en-US"/>
              <a:pPr>
                <a:defRPr/>
              </a:pPr>
              <a:t>‹#›</a:t>
            </a:fld>
            <a:endParaRPr lang="en-US" altLang="en-US"/>
          </a:p>
        </p:txBody>
      </p:sp>
    </p:spTree>
    <p:extLst>
      <p:ext uri="{BB962C8B-B14F-4D97-AF65-F5344CB8AC3E}">
        <p14:creationId xmlns:p14="http://schemas.microsoft.com/office/powerpoint/2010/main" val="332825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Bo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1101725"/>
            <a:ext cx="8229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Slide Number Placeholder 2"/>
          <p:cNvSpPr>
            <a:spLocks noGrp="1"/>
          </p:cNvSpPr>
          <p:nvPr>
            <p:ph type="sldNum" sz="quarter" idx="10"/>
          </p:nvPr>
        </p:nvSpPr>
        <p:spPr/>
        <p:txBody>
          <a:bodyPr/>
          <a:lstStyle>
            <a:lvl1pPr>
              <a:defRPr/>
            </a:lvl1pPr>
          </a:lstStyle>
          <a:p>
            <a:pPr>
              <a:defRPr/>
            </a:pPr>
            <a:fld id="{4C0A3798-3E55-40AD-888C-464D28038119}" type="slidenum">
              <a:rPr lang="en-US"/>
              <a:pPr>
                <a:defRPr/>
              </a:pPr>
              <a:t>‹#›</a:t>
            </a:fld>
            <a:endParaRPr lang="en-US" dirty="0"/>
          </a:p>
        </p:txBody>
      </p:sp>
    </p:spTree>
    <p:extLst>
      <p:ext uri="{BB962C8B-B14F-4D97-AF65-F5344CB8AC3E}">
        <p14:creationId xmlns:p14="http://schemas.microsoft.com/office/powerpoint/2010/main" val="409741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3477"/>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91"/>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a:t>Click to edit Master subtitle style</a:t>
            </a:r>
          </a:p>
        </p:txBody>
      </p:sp>
      <p:sp>
        <p:nvSpPr>
          <p:cNvPr id="4" name="Date Placeholder 3"/>
          <p:cNvSpPr>
            <a:spLocks noGrp="1"/>
          </p:cNvSpPr>
          <p:nvPr>
            <p:ph type="dt" sz="half" idx="10"/>
          </p:nvPr>
        </p:nvSpPr>
        <p:spPr/>
        <p:txBody>
          <a:bodyPr/>
          <a:lstStyle/>
          <a:p>
            <a:fld id="{B26759F9-A9DF-4105-A031-15A80AE6F80B}"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EC5BD-98C0-4CF2-AE10-4B018BB9545B}" type="slidenum">
              <a:rPr lang="en-US" smtClean="0"/>
              <a:t>‹#›</a:t>
            </a:fld>
            <a:endParaRPr lang="en-US"/>
          </a:p>
        </p:txBody>
      </p:sp>
    </p:spTree>
    <p:extLst>
      <p:ext uri="{BB962C8B-B14F-4D97-AF65-F5344CB8AC3E}">
        <p14:creationId xmlns:p14="http://schemas.microsoft.com/office/powerpoint/2010/main" val="304016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chemeClr val="bg1"/>
              </a:solidFill>
            </a:endParaRPr>
          </a:p>
        </p:txBody>
      </p:sp>
      <p:sp>
        <p:nvSpPr>
          <p:cNvPr id="6" name="Title 1"/>
          <p:cNvSpPr>
            <a:spLocks noGrp="1"/>
          </p:cNvSpPr>
          <p:nvPr>
            <p:ph type="title"/>
          </p:nvPr>
        </p:nvSpPr>
        <p:spPr>
          <a:xfrm>
            <a:off x="467361" y="445197"/>
            <a:ext cx="8219440" cy="972441"/>
          </a:xfrm>
          <a:prstGeom prst="rect">
            <a:avLst/>
          </a:prstGeom>
        </p:spPr>
        <p:txBody>
          <a:bodyPr vert="horz">
            <a:normAutofit/>
          </a:bodyPr>
          <a:lstStyle>
            <a:lvl1pPr algn="l">
              <a:defRPr sz="2025">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467361" y="1767843"/>
            <a:ext cx="8219440" cy="4176851"/>
          </a:xfrm>
          <a:prstGeom prst="rect">
            <a:avLst/>
          </a:prstGeom>
        </p:spPr>
        <p:txBody>
          <a:bodyPr vert="horz"/>
          <a:lstStyle>
            <a:lvl1pPr>
              <a:buClr>
                <a:schemeClr val="accent6"/>
              </a:buClr>
              <a:buSzPct val="100000"/>
              <a:buFont typeface="Arial"/>
              <a:buChar char="•"/>
              <a:defRPr sz="1575" b="0" spc="0">
                <a:solidFill>
                  <a:srgbClr val="535352"/>
                </a:solidFill>
                <a:latin typeface="Calibri"/>
                <a:cs typeface="Calibri"/>
              </a:defRPr>
            </a:lvl1pPr>
            <a:lvl2pPr>
              <a:defRPr>
                <a:solidFill>
                  <a:srgbClr val="535352"/>
                </a:solidFill>
                <a:latin typeface="Calibri"/>
                <a:cs typeface="Calibri"/>
              </a:defRPr>
            </a:lvl2pPr>
            <a:lvl3pPr marL="642938" indent="-128588">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pic>
        <p:nvPicPr>
          <p:cNvPr id="8" name="Picture 7" descr="LINKAGES_Logo_v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0995" y="6154344"/>
            <a:ext cx="1141752" cy="404370"/>
          </a:xfrm>
          <a:prstGeom prst="rect">
            <a:avLst/>
          </a:prstGeom>
        </p:spPr>
      </p:pic>
      <p:pic>
        <p:nvPicPr>
          <p:cNvPr id="10" name="Picture 9" descr="FHI360_Logo_NewTag_Horiz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482" y="6154344"/>
            <a:ext cx="842646" cy="375258"/>
          </a:xfrm>
          <a:prstGeom prst="rect">
            <a:avLst/>
          </a:prstGeom>
        </p:spPr>
      </p:pic>
      <p:pic>
        <p:nvPicPr>
          <p:cNvPr id="11" name="Picture 10" descr="PEPFARLogoDomestic_Taglin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6667" y="6112889"/>
            <a:ext cx="1328267" cy="480693"/>
          </a:xfrm>
          <a:prstGeom prst="rect">
            <a:avLst/>
          </a:prstGeom>
        </p:spPr>
      </p:pic>
      <p:pic>
        <p:nvPicPr>
          <p:cNvPr id="9" name="Picture 8" descr="USAID logo.jpg"/>
          <p:cNvPicPr>
            <a:picLocks noChangeAspect="1"/>
          </p:cNvPicPr>
          <p:nvPr userDrawn="1"/>
        </p:nvPicPr>
        <p:blipFill rotWithShape="1">
          <a:blip r:embed="rId5">
            <a:extLst>
              <a:ext uri="{28A0092B-C50C-407E-A947-70E740481C1C}">
                <a14:useLocalDpi xmlns:a14="http://schemas.microsoft.com/office/drawing/2010/main" val="0"/>
              </a:ext>
            </a:extLst>
          </a:blip>
          <a:srcRect t="17658" b="12882"/>
          <a:stretch/>
        </p:blipFill>
        <p:spPr>
          <a:xfrm>
            <a:off x="78900" y="6122376"/>
            <a:ext cx="1795650" cy="485187"/>
          </a:xfrm>
          <a:prstGeom prst="rect">
            <a:avLst/>
          </a:prstGeom>
        </p:spPr>
      </p:pic>
    </p:spTree>
    <p:extLst>
      <p:ext uri="{BB962C8B-B14F-4D97-AF65-F5344CB8AC3E}">
        <p14:creationId xmlns:p14="http://schemas.microsoft.com/office/powerpoint/2010/main" val="124459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7345"/>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23234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70" r:id="rId8"/>
    <p:sldLayoutId id="2147483671" r:id="rId9"/>
    <p:sldLayoutId id="2147483672" r:id="rId10"/>
  </p:sldLayoutIdLst>
  <p:txStyles>
    <p:titleStyle>
      <a:lvl1pPr algn="ctr" defTabSz="342891"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1"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1"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1" rtl="0" eaLnBrk="1" latinLnBrk="0" hangingPunct="1">
        <a:spcBef>
          <a:spcPct val="20000"/>
        </a:spcBef>
        <a:buFont typeface="Arial"/>
        <a:buChar char="•"/>
        <a:defRPr sz="1800" kern="1200">
          <a:solidFill>
            <a:schemeClr val="tx1"/>
          </a:solidFill>
          <a:latin typeface="+mn-lt"/>
          <a:ea typeface="+mn-ea"/>
          <a:cs typeface="+mn-cs"/>
        </a:defRPr>
      </a:lvl3pPr>
      <a:lvl4pPr marL="1200121" indent="-171446" algn="l" defTabSz="342891"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1" rtl="0" eaLnBrk="1" latinLnBrk="0" hangingPunct="1">
        <a:spcBef>
          <a:spcPct val="20000"/>
        </a:spcBef>
        <a:buFont typeface="Arial"/>
        <a:buChar char="»"/>
        <a:defRPr sz="1500" kern="1200">
          <a:solidFill>
            <a:schemeClr val="tx1"/>
          </a:solidFill>
          <a:latin typeface="+mn-lt"/>
          <a:ea typeface="+mn-ea"/>
          <a:cs typeface="+mn-cs"/>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7EEFA-EFEC-42A1-AD90-1043AA5CE4AD}" type="datetimeFigureOut">
              <a:rPr lang="en-US" smtClean="0"/>
              <a:t>7/25/2018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3B10B-71D9-4CF5-9B57-DD22D6113D3E}" type="slidenum">
              <a:rPr lang="en-US" smtClean="0"/>
              <a:t>‹#›</a:t>
            </a:fld>
            <a:endParaRPr lang="en-US"/>
          </a:p>
        </p:txBody>
      </p:sp>
    </p:spTree>
    <p:extLst>
      <p:ext uri="{BB962C8B-B14F-4D97-AF65-F5344CB8AC3E}">
        <p14:creationId xmlns:p14="http://schemas.microsoft.com/office/powerpoint/2010/main" val="29704341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fhi360.org/sites/default/files/media/documents/linkages-newsletter-jan15.pdf" TargetMode="External"/><Relationship Id="rId2" Type="http://schemas.openxmlformats.org/officeDocument/2006/relationships/hyperlink" Target="http://fhi360.us9.list-manage.com/subscribe?u=92222f8f3ad2bfe9c770cf4b0&amp;id=8f29ac1fc3" TargetMode="Externa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us9.campaign-archive2.com/?u=92222f8f3ad2bfe9c770cf4b0&amp;id=50cfd8421b&amp;e=6baafd5fb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8.png"/><Relationship Id="rId7"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4098" y="1239768"/>
            <a:ext cx="6172200" cy="1170720"/>
          </a:xfrm>
        </p:spPr>
        <p:txBody>
          <a:bodyPr>
            <a:normAutofit fontScale="90000"/>
          </a:bodyPr>
          <a:lstStyle/>
          <a:p>
            <a:pPr algn="ctr"/>
            <a:r>
              <a:rPr lang="en-US" sz="4051" b="1" dirty="0"/>
              <a:t>Double-sided HIV Cascades for Key Populations</a:t>
            </a:r>
          </a:p>
        </p:txBody>
      </p:sp>
      <p:sp>
        <p:nvSpPr>
          <p:cNvPr id="5" name="TextBox 4"/>
          <p:cNvSpPr txBox="1"/>
          <p:nvPr/>
        </p:nvSpPr>
        <p:spPr>
          <a:xfrm>
            <a:off x="1482489" y="3266576"/>
            <a:ext cx="5919757" cy="1708160"/>
          </a:xfrm>
          <a:prstGeom prst="rect">
            <a:avLst/>
          </a:prstGeom>
          <a:noFill/>
        </p:spPr>
        <p:txBody>
          <a:bodyPr wrap="square" rtlCol="0">
            <a:spAutoFit/>
          </a:bodyPr>
          <a:lstStyle/>
          <a:p>
            <a:pPr algn="ctr" defTabSz="342891"/>
            <a:r>
              <a:rPr lang="en-US" sz="2100" b="1" spc="113" dirty="0">
                <a:solidFill>
                  <a:prstClr val="white"/>
                </a:solidFill>
                <a:latin typeface="Calibri"/>
                <a:cs typeface="Calibri"/>
              </a:rPr>
              <a:t>Chris Akolo, MD, MSc</a:t>
            </a:r>
          </a:p>
          <a:p>
            <a:pPr algn="ctr" defTabSz="342891"/>
            <a:r>
              <a:rPr lang="en-US" sz="2100" b="1" spc="113" dirty="0">
                <a:solidFill>
                  <a:prstClr val="white"/>
                </a:solidFill>
                <a:latin typeface="Calibri"/>
                <a:cs typeface="Calibri"/>
              </a:rPr>
              <a:t>Technical Director, LINKAGES</a:t>
            </a:r>
          </a:p>
          <a:p>
            <a:pPr algn="ctr" defTabSz="342891"/>
            <a:r>
              <a:rPr lang="en-US" sz="2100" b="1" spc="113" dirty="0">
                <a:solidFill>
                  <a:prstClr val="white"/>
                </a:solidFill>
                <a:latin typeface="Calibri"/>
                <a:cs typeface="Calibri"/>
              </a:rPr>
              <a:t>FHI 360, Washington, DC</a:t>
            </a:r>
          </a:p>
          <a:p>
            <a:pPr algn="ctr" defTabSz="342891"/>
            <a:r>
              <a:rPr lang="en-US" sz="2100" b="1" spc="113" dirty="0">
                <a:solidFill>
                  <a:prstClr val="white"/>
                </a:solidFill>
                <a:latin typeface="Calibri"/>
                <a:cs typeface="Calibri"/>
              </a:rPr>
              <a:t>AIDS 2018</a:t>
            </a:r>
          </a:p>
          <a:p>
            <a:pPr algn="ctr" defTabSz="342891"/>
            <a:r>
              <a:rPr lang="en-US" sz="2100" b="1" spc="113" dirty="0">
                <a:solidFill>
                  <a:prstClr val="white"/>
                </a:solidFill>
                <a:latin typeface="Calibri"/>
                <a:cs typeface="Calibri"/>
              </a:rPr>
              <a:t>July 26, 2018</a:t>
            </a:r>
          </a:p>
        </p:txBody>
      </p:sp>
      <p:cxnSp>
        <p:nvCxnSpPr>
          <p:cNvPr id="6" name="Straight Connector 5"/>
          <p:cNvCxnSpPr/>
          <p:nvPr/>
        </p:nvCxnSpPr>
        <p:spPr>
          <a:xfrm>
            <a:off x="1564098" y="3015331"/>
            <a:ext cx="7225343" cy="7791"/>
          </a:xfrm>
          <a:prstGeom prst="line">
            <a:avLst/>
          </a:prstGeom>
          <a:ln w="76200" cap="flat" cmpd="sng" algn="ctr">
            <a:solidFill>
              <a:srgbClr val="00486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9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F066BAAA-AD26-44EC-B897-2749691DEB28}"/>
              </a:ext>
            </a:extLst>
          </p:cNvPr>
          <p:cNvGraphicFramePr>
            <a:graphicFrameLocks/>
          </p:cNvGraphicFramePr>
          <p:nvPr>
            <p:extLst>
              <p:ext uri="{D42A27DB-BD31-4B8C-83A1-F6EECF244321}">
                <p14:modId xmlns:p14="http://schemas.microsoft.com/office/powerpoint/2010/main" val="769616183"/>
              </p:ext>
            </p:extLst>
          </p:nvPr>
        </p:nvGraphicFramePr>
        <p:xfrm>
          <a:off x="803590" y="1183963"/>
          <a:ext cx="7883211" cy="518701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370ACAE0-238B-4A11-B586-6A7CA593B8F2}"/>
              </a:ext>
            </a:extLst>
          </p:cNvPr>
          <p:cNvSpPr>
            <a:spLocks noGrp="1"/>
          </p:cNvSpPr>
          <p:nvPr>
            <p:ph type="title"/>
          </p:nvPr>
        </p:nvSpPr>
        <p:spPr/>
        <p:txBody>
          <a:bodyPr>
            <a:normAutofit/>
          </a:bodyPr>
          <a:lstStyle/>
          <a:p>
            <a:r>
              <a:rPr lang="en-US" sz="2800" dirty="0" err="1"/>
              <a:t>eSwatini</a:t>
            </a:r>
            <a:r>
              <a:rPr lang="en-US" sz="2800" dirty="0"/>
              <a:t> (formerly Swaziland): PrEP Cascade, August 2017 – April 2018</a:t>
            </a:r>
          </a:p>
        </p:txBody>
      </p:sp>
      <p:sp>
        <p:nvSpPr>
          <p:cNvPr id="10" name="Speech Bubble: Oval 9">
            <a:extLst>
              <a:ext uri="{FF2B5EF4-FFF2-40B4-BE49-F238E27FC236}">
                <a16:creationId xmlns:a16="http://schemas.microsoft.com/office/drawing/2014/main" id="{7236BDE3-E1E2-4E8C-A3B1-65BF1AF99EFE}"/>
              </a:ext>
            </a:extLst>
          </p:cNvPr>
          <p:cNvSpPr/>
          <p:nvPr/>
        </p:nvSpPr>
        <p:spPr>
          <a:xfrm>
            <a:off x="6319807" y="3676549"/>
            <a:ext cx="1621557" cy="1693926"/>
          </a:xfrm>
          <a:prstGeom prst="wedgeEllipseCallout">
            <a:avLst>
              <a:gd name="adj1" fmla="val -73322"/>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Tw Cen MT" panose="020B0602020104020603"/>
              </a:rPr>
              <a:t>63% of clients at substantial risk and  </a:t>
            </a:r>
          </a:p>
          <a:p>
            <a:pPr algn="ctr"/>
            <a:r>
              <a:rPr lang="en-US" sz="900" b="1" dirty="0">
                <a:solidFill>
                  <a:schemeClr val="bg1"/>
                </a:solidFill>
                <a:latin typeface="Tw Cen MT" panose="020B0602020104020603"/>
              </a:rPr>
              <a:t>94% of eligible clients were initiated on PrEP</a:t>
            </a:r>
          </a:p>
          <a:p>
            <a:pPr algn="ctr"/>
            <a:endParaRPr lang="en-US" sz="900" dirty="0"/>
          </a:p>
        </p:txBody>
      </p:sp>
    </p:spTree>
    <p:extLst>
      <p:ext uri="{BB962C8B-B14F-4D97-AF65-F5344CB8AC3E}">
        <p14:creationId xmlns:p14="http://schemas.microsoft.com/office/powerpoint/2010/main" val="126170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901" y="211522"/>
            <a:ext cx="7733900" cy="972441"/>
          </a:xfrm>
        </p:spPr>
        <p:txBody>
          <a:bodyPr>
            <a:noAutofit/>
          </a:bodyPr>
          <a:lstStyle/>
          <a:p>
            <a:r>
              <a:rPr lang="en-US" sz="2800" dirty="0">
                <a:solidFill>
                  <a:schemeClr val="tx1"/>
                </a:solidFill>
              </a:rPr>
              <a:t>Haiti: Trends in Linkage to ART Among FSW, Q1 FY16 to Q2 FY 18 </a:t>
            </a:r>
            <a:endParaRPr lang="en-US" sz="2800" dirty="0"/>
          </a:p>
        </p:txBody>
      </p:sp>
      <p:graphicFrame>
        <p:nvGraphicFramePr>
          <p:cNvPr id="8" name="Chart 7"/>
          <p:cNvGraphicFramePr>
            <a:graphicFrameLocks/>
          </p:cNvGraphicFramePr>
          <p:nvPr>
            <p:extLst>
              <p:ext uri="{D42A27DB-BD31-4B8C-83A1-F6EECF244321}">
                <p14:modId xmlns:p14="http://schemas.microsoft.com/office/powerpoint/2010/main" val="1834862750"/>
              </p:ext>
            </p:extLst>
          </p:nvPr>
        </p:nvGraphicFramePr>
        <p:xfrm>
          <a:off x="952900" y="1347537"/>
          <a:ext cx="7902341" cy="5034012"/>
        </p:xfrm>
        <a:graphic>
          <a:graphicData uri="http://schemas.openxmlformats.org/drawingml/2006/chart">
            <c:chart xmlns:c="http://schemas.openxmlformats.org/drawingml/2006/chart" xmlns:r="http://schemas.openxmlformats.org/officeDocument/2006/relationships" r:id="rId3"/>
          </a:graphicData>
        </a:graphic>
      </p:graphicFrame>
      <p:sp>
        <p:nvSpPr>
          <p:cNvPr id="3" name="Speech Bubble: Rectangle with Corners Rounded 2">
            <a:extLst>
              <a:ext uri="{FF2B5EF4-FFF2-40B4-BE49-F238E27FC236}">
                <a16:creationId xmlns:a16="http://schemas.microsoft.com/office/drawing/2014/main" id="{114C10EC-C18D-4B5B-925A-47DAA67C4A27}"/>
              </a:ext>
            </a:extLst>
          </p:cNvPr>
          <p:cNvSpPr/>
          <p:nvPr/>
        </p:nvSpPr>
        <p:spPr>
          <a:xfrm>
            <a:off x="1666401" y="1781695"/>
            <a:ext cx="1307805" cy="459486"/>
          </a:xfrm>
          <a:prstGeom prst="wedgeRoundRectCallout">
            <a:avLst>
              <a:gd name="adj1" fmla="val 108240"/>
              <a:gd name="adj2" fmla="val 19046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Availability of treatment at community-based sites</a:t>
            </a:r>
          </a:p>
        </p:txBody>
      </p:sp>
    </p:spTree>
    <p:extLst>
      <p:ext uri="{BB962C8B-B14F-4D97-AF65-F5344CB8AC3E}">
        <p14:creationId xmlns:p14="http://schemas.microsoft.com/office/powerpoint/2010/main" val="317923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528" y="214577"/>
            <a:ext cx="7748337" cy="680572"/>
          </a:xfrm>
        </p:spPr>
        <p:txBody>
          <a:bodyPr>
            <a:noAutofit/>
          </a:bodyPr>
          <a:lstStyle/>
          <a:p>
            <a:pPr algn="l"/>
            <a:r>
              <a:rPr lang="en-US" sz="2800" dirty="0">
                <a:solidFill>
                  <a:schemeClr val="tx1"/>
                </a:solidFill>
              </a:rPr>
              <a:t>Rainbow Sky Association of Thailand (RSAT), Q1-Q3 FY18 Double-sided Cascade for MSM</a:t>
            </a:r>
          </a:p>
        </p:txBody>
      </p:sp>
      <p:graphicFrame>
        <p:nvGraphicFramePr>
          <p:cNvPr id="8" name="Chart 7">
            <a:extLst>
              <a:ext uri="{FF2B5EF4-FFF2-40B4-BE49-F238E27FC236}">
                <a16:creationId xmlns:a16="http://schemas.microsoft.com/office/drawing/2014/main" id="{1783712A-E0BF-4489-8390-4A4B07C9CB89}"/>
              </a:ext>
            </a:extLst>
          </p:cNvPr>
          <p:cNvGraphicFramePr>
            <a:graphicFrameLocks/>
          </p:cNvGraphicFramePr>
          <p:nvPr>
            <p:extLst>
              <p:ext uri="{D42A27DB-BD31-4B8C-83A1-F6EECF244321}">
                <p14:modId xmlns:p14="http://schemas.microsoft.com/office/powerpoint/2010/main" val="1091117295"/>
              </p:ext>
            </p:extLst>
          </p:nvPr>
        </p:nvGraphicFramePr>
        <p:xfrm>
          <a:off x="1039529" y="1464060"/>
          <a:ext cx="7825338" cy="4532479"/>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ctor: Elbow 8">
            <a:extLst>
              <a:ext uri="{FF2B5EF4-FFF2-40B4-BE49-F238E27FC236}">
                <a16:creationId xmlns:a16="http://schemas.microsoft.com/office/drawing/2014/main" id="{2EEAC896-D10F-44C5-9014-C37BC13C20FA}"/>
              </a:ext>
            </a:extLst>
          </p:cNvPr>
          <p:cNvCxnSpPr>
            <a:cxnSpLocks/>
          </p:cNvCxnSpPr>
          <p:nvPr/>
        </p:nvCxnSpPr>
        <p:spPr>
          <a:xfrm>
            <a:off x="4490114" y="3999648"/>
            <a:ext cx="1371600" cy="764275"/>
          </a:xfrm>
          <a:prstGeom prst="bentConnector3">
            <a:avLst>
              <a:gd name="adj1" fmla="val 100000"/>
            </a:avLst>
          </a:prstGeom>
          <a:ln w="34925">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C2960B1-E11B-467A-ACEE-C5446DE0C0E8}"/>
              </a:ext>
            </a:extLst>
          </p:cNvPr>
          <p:cNvCxnSpPr>
            <a:cxnSpLocks/>
          </p:cNvCxnSpPr>
          <p:nvPr/>
        </p:nvCxnSpPr>
        <p:spPr>
          <a:xfrm>
            <a:off x="4490114" y="3914111"/>
            <a:ext cx="3135573" cy="877107"/>
          </a:xfrm>
          <a:prstGeom prst="bentConnector3">
            <a:avLst>
              <a:gd name="adj1" fmla="val 100016"/>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E06EB125-8C3C-409D-8D76-F406A9FF088C}"/>
              </a:ext>
            </a:extLst>
          </p:cNvPr>
          <p:cNvSpPr txBox="1"/>
          <p:nvPr/>
        </p:nvSpPr>
        <p:spPr>
          <a:xfrm>
            <a:off x="4944542" y="4212809"/>
            <a:ext cx="917172" cy="5437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i="1" dirty="0">
                <a:solidFill>
                  <a:srgbClr val="C00000"/>
                </a:solidFill>
              </a:rPr>
              <a:t>8.2% of HIV- initiated PrEP</a:t>
            </a:r>
          </a:p>
        </p:txBody>
      </p:sp>
      <p:sp>
        <p:nvSpPr>
          <p:cNvPr id="7" name="TextBox 1">
            <a:extLst>
              <a:ext uri="{FF2B5EF4-FFF2-40B4-BE49-F238E27FC236}">
                <a16:creationId xmlns:a16="http://schemas.microsoft.com/office/drawing/2014/main" id="{E06EB125-8C3C-409D-8D76-F406A9FF088C}"/>
              </a:ext>
            </a:extLst>
          </p:cNvPr>
          <p:cNvSpPr txBox="1"/>
          <p:nvPr/>
        </p:nvSpPr>
        <p:spPr>
          <a:xfrm>
            <a:off x="6748680" y="4202070"/>
            <a:ext cx="917172" cy="5437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i="1" dirty="0">
                <a:solidFill>
                  <a:srgbClr val="C00000"/>
                </a:solidFill>
              </a:rPr>
              <a:t>72.7%  of HIV+ initiated ART</a:t>
            </a:r>
          </a:p>
        </p:txBody>
      </p:sp>
      <p:sp>
        <p:nvSpPr>
          <p:cNvPr id="10" name="TextBox 1">
            <a:extLst>
              <a:ext uri="{FF2B5EF4-FFF2-40B4-BE49-F238E27FC236}">
                <a16:creationId xmlns:a16="http://schemas.microsoft.com/office/drawing/2014/main" id="{884928FD-4D42-4878-86E7-9736A4A7800E}"/>
              </a:ext>
            </a:extLst>
          </p:cNvPr>
          <p:cNvSpPr txBox="1"/>
          <p:nvPr/>
        </p:nvSpPr>
        <p:spPr>
          <a:xfrm>
            <a:off x="3337589" y="2492693"/>
            <a:ext cx="917172" cy="5437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i="1" dirty="0">
                <a:solidFill>
                  <a:srgbClr val="C00000"/>
                </a:solidFill>
              </a:rPr>
              <a:t>37.7% reach-to-test proportion</a:t>
            </a:r>
          </a:p>
        </p:txBody>
      </p:sp>
      <p:sp>
        <p:nvSpPr>
          <p:cNvPr id="22" name="TextBox 21">
            <a:extLst>
              <a:ext uri="{FF2B5EF4-FFF2-40B4-BE49-F238E27FC236}">
                <a16:creationId xmlns:a16="http://schemas.microsoft.com/office/drawing/2014/main" id="{A21091BB-47EB-4E7B-A98C-885D35FF6455}"/>
              </a:ext>
            </a:extLst>
          </p:cNvPr>
          <p:cNvSpPr txBox="1"/>
          <p:nvPr/>
        </p:nvSpPr>
        <p:spPr>
          <a:xfrm>
            <a:off x="899189" y="5932035"/>
            <a:ext cx="3590925" cy="300082"/>
          </a:xfrm>
          <a:prstGeom prst="rect">
            <a:avLst/>
          </a:prstGeom>
          <a:noFill/>
        </p:spPr>
        <p:txBody>
          <a:bodyPr wrap="square" rtlCol="0">
            <a:spAutoFit/>
          </a:bodyPr>
          <a:lstStyle/>
          <a:p>
            <a:r>
              <a:rPr lang="en-US" sz="1350" i="1" dirty="0"/>
              <a:t>Source: RSAT, LINKAGES Thailand/FHI 360</a:t>
            </a:r>
          </a:p>
        </p:txBody>
      </p:sp>
    </p:spTree>
    <p:extLst>
      <p:ext uri="{BB962C8B-B14F-4D97-AF65-F5344CB8AC3E}">
        <p14:creationId xmlns:p14="http://schemas.microsoft.com/office/powerpoint/2010/main" val="108024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435333" y="2737613"/>
            <a:ext cx="1065484" cy="1601086"/>
          </a:xfr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257175">
              <a:buNone/>
            </a:pPr>
            <a:endParaRPr lang="en-US" sz="443" dirty="0">
              <a:solidFill>
                <a:prstClr val="black"/>
              </a:solidFill>
              <a:latin typeface="Calibri" panose="020F0502020204030204"/>
            </a:endParaRPr>
          </a:p>
        </p:txBody>
      </p:sp>
      <p:graphicFrame>
        <p:nvGraphicFramePr>
          <p:cNvPr id="6" name="Chart 5">
            <a:extLst>
              <a:ext uri="{FF2B5EF4-FFF2-40B4-BE49-F238E27FC236}">
                <a16:creationId xmlns:a16="http://schemas.microsoft.com/office/drawing/2014/main" id="{431BC457-ED0A-4154-88C7-58E2AEC0E3F7}"/>
              </a:ext>
            </a:extLst>
          </p:cNvPr>
          <p:cNvGraphicFramePr>
            <a:graphicFrameLocks/>
          </p:cNvGraphicFramePr>
          <p:nvPr>
            <p:extLst>
              <p:ext uri="{D42A27DB-BD31-4B8C-83A1-F6EECF244321}">
                <p14:modId xmlns:p14="http://schemas.microsoft.com/office/powerpoint/2010/main" val="1632356832"/>
              </p:ext>
            </p:extLst>
          </p:nvPr>
        </p:nvGraphicFramePr>
        <p:xfrm>
          <a:off x="914400" y="1094608"/>
          <a:ext cx="8046720" cy="520726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681889" y="1893866"/>
            <a:ext cx="1506888" cy="268208"/>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defTabSz="514350"/>
            <a:r>
              <a:rPr lang="en-US" sz="675" i="1" dirty="0">
                <a:solidFill>
                  <a:prstClr val="white"/>
                </a:solidFill>
                <a:latin typeface="Calibri" panose="020F0502020204030204"/>
              </a:rPr>
              <a:t>Total positive (1,336) = newly diagnosed (381) + known positives (955)</a:t>
            </a:r>
          </a:p>
        </p:txBody>
      </p:sp>
      <p:sp>
        <p:nvSpPr>
          <p:cNvPr id="8" name="Rectangle 7"/>
          <p:cNvSpPr/>
          <p:nvPr/>
        </p:nvSpPr>
        <p:spPr>
          <a:xfrm>
            <a:off x="4681889" y="2267608"/>
            <a:ext cx="1506888" cy="215624"/>
          </a:xfrm>
          <a:prstGeom prst="rect">
            <a:avLst/>
          </a:prstGeom>
          <a:solidFill>
            <a:srgbClr val="02B7EA"/>
          </a:solidFill>
          <a:ln w="9525"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289322">
              <a:defRPr/>
            </a:pPr>
            <a:r>
              <a:rPr lang="en-US" sz="619" i="1" kern="0" dirty="0">
                <a:solidFill>
                  <a:sysClr val="window" lastClr="FFFFFF"/>
                </a:solidFill>
                <a:latin typeface="Calibri"/>
              </a:rPr>
              <a:t>HIV positive rate  among those  tested (4.8%) = 381/7,958</a:t>
            </a:r>
          </a:p>
        </p:txBody>
      </p:sp>
      <p:sp>
        <p:nvSpPr>
          <p:cNvPr id="11" name="Rectangle 10"/>
          <p:cNvSpPr/>
          <p:nvPr/>
        </p:nvSpPr>
        <p:spPr>
          <a:xfrm>
            <a:off x="4681889" y="2999312"/>
            <a:ext cx="1506888" cy="268945"/>
          </a:xfrm>
          <a:prstGeom prst="rect">
            <a:avLst/>
          </a:prstGeom>
          <a:solidFill>
            <a:srgbClr val="7030A0"/>
          </a:solidFill>
          <a:ln w="9525"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289322">
              <a:defRPr/>
            </a:pPr>
            <a:r>
              <a:rPr lang="en-US" sz="619" i="1" kern="0" dirty="0">
                <a:solidFill>
                  <a:sysClr val="window" lastClr="FFFFFF"/>
                </a:solidFill>
                <a:latin typeface="Calibri"/>
              </a:rPr>
              <a:t>HIV prevalence among total KPs &amp; KP Partners reached (8%) = 1,336/17,194</a:t>
            </a:r>
          </a:p>
        </p:txBody>
      </p:sp>
      <p:sp>
        <p:nvSpPr>
          <p:cNvPr id="10" name="TextBox 9"/>
          <p:cNvSpPr txBox="1"/>
          <p:nvPr/>
        </p:nvSpPr>
        <p:spPr>
          <a:xfrm>
            <a:off x="4184224" y="1253250"/>
            <a:ext cx="2616626" cy="378180"/>
          </a:xfrm>
          <a:prstGeom prst="rect">
            <a:avLst/>
          </a:prstGeom>
          <a:solidFill>
            <a:schemeClr val="bg1">
              <a:lumMod val="85000"/>
            </a:schemeClr>
          </a:solidFill>
        </p:spPr>
        <p:txBody>
          <a:bodyPr wrap="square" rtlCol="0">
            <a:spAutoFit/>
          </a:bodyPr>
          <a:lstStyle/>
          <a:p>
            <a:pPr defTabSz="514350"/>
            <a:r>
              <a:rPr lang="en-US" sz="619" b="1" dirty="0">
                <a:solidFill>
                  <a:prstClr val="black"/>
                </a:solidFill>
                <a:latin typeface="Calibri" panose="020F0502020204030204"/>
              </a:rPr>
              <a:t>Overall level of HIV among KPs &amp; KP Partners is consistent with reported overall prevalence (8%)  when known positives are added to those newly diagnosed.</a:t>
            </a:r>
          </a:p>
        </p:txBody>
      </p:sp>
      <p:sp>
        <p:nvSpPr>
          <p:cNvPr id="14" name="Title 1">
            <a:extLst>
              <a:ext uri="{FF2B5EF4-FFF2-40B4-BE49-F238E27FC236}">
                <a16:creationId xmlns:a16="http://schemas.microsoft.com/office/drawing/2014/main" id="{7CCF7D36-07DD-934B-9EDA-B5A804D0DB94}"/>
              </a:ext>
            </a:extLst>
          </p:cNvPr>
          <p:cNvSpPr>
            <a:spLocks noGrp="1"/>
          </p:cNvSpPr>
          <p:nvPr>
            <p:ph type="title"/>
          </p:nvPr>
        </p:nvSpPr>
        <p:spPr>
          <a:xfrm>
            <a:off x="789272" y="211522"/>
            <a:ext cx="8171848" cy="972441"/>
          </a:xfrm>
        </p:spPr>
        <p:txBody>
          <a:bodyPr>
            <a:noAutofit/>
          </a:bodyPr>
          <a:lstStyle/>
          <a:p>
            <a:r>
              <a:rPr lang="en-US" sz="2800" dirty="0">
                <a:solidFill>
                  <a:schemeClr val="tx1"/>
                </a:solidFill>
                <a:ea typeface="Helvetica Neue" charset="0"/>
                <a:cs typeface="Calibri" panose="020F0502020204030204" pitchFamily="34" charset="0"/>
              </a:rPr>
              <a:t>Indonesia: HIV prevention, care and treatment cascade for KP &amp; KP partners in Q2/FY18</a:t>
            </a:r>
          </a:p>
        </p:txBody>
      </p:sp>
      <p:sp>
        <p:nvSpPr>
          <p:cNvPr id="15" name="TextBox 14"/>
          <p:cNvSpPr txBox="1"/>
          <p:nvPr/>
        </p:nvSpPr>
        <p:spPr>
          <a:xfrm>
            <a:off x="914400" y="6212520"/>
            <a:ext cx="1684244" cy="300082"/>
          </a:xfrm>
          <a:prstGeom prst="rect">
            <a:avLst/>
          </a:prstGeom>
          <a:noFill/>
        </p:spPr>
        <p:txBody>
          <a:bodyPr wrap="square" rtlCol="0">
            <a:spAutoFit/>
          </a:bodyPr>
          <a:lstStyle/>
          <a:p>
            <a:pPr defTabSz="514350"/>
            <a:r>
              <a:rPr lang="en-US" sz="675" i="1" dirty="0">
                <a:solidFill>
                  <a:prstClr val="black"/>
                </a:solidFill>
                <a:latin typeface="Calibri" panose="020F0502020204030204"/>
              </a:rPr>
              <a:t>Source of data: </a:t>
            </a:r>
            <a:r>
              <a:rPr lang="en-US" sz="675" dirty="0">
                <a:solidFill>
                  <a:prstClr val="black"/>
                </a:solidFill>
                <a:latin typeface="Calibri" panose="020F0502020204030204"/>
              </a:rPr>
              <a:t>LINKAGES Indonesia Outreach Client Management Database</a:t>
            </a:r>
          </a:p>
        </p:txBody>
      </p:sp>
    </p:spTree>
    <p:extLst>
      <p:ext uri="{BB962C8B-B14F-4D97-AF65-F5344CB8AC3E}">
        <p14:creationId xmlns:p14="http://schemas.microsoft.com/office/powerpoint/2010/main" val="63828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clrChange>
              <a:clrFrom>
                <a:srgbClr val="7A7B7A"/>
              </a:clrFrom>
              <a:clrTo>
                <a:srgbClr val="7A7B7A">
                  <a:alpha val="0"/>
                </a:srgbClr>
              </a:clrTo>
            </a:clrChange>
          </a:blip>
          <a:srcRect t="17349"/>
          <a:stretch/>
        </p:blipFill>
        <p:spPr>
          <a:xfrm>
            <a:off x="1438171" y="1318189"/>
            <a:ext cx="7074674" cy="4357020"/>
          </a:xfrm>
          <a:prstGeom prst="rect">
            <a:avLst/>
          </a:prstGeom>
        </p:spPr>
      </p:pic>
      <p:sp>
        <p:nvSpPr>
          <p:cNvPr id="2" name="Title 1"/>
          <p:cNvSpPr>
            <a:spLocks noGrp="1"/>
          </p:cNvSpPr>
          <p:nvPr>
            <p:ph type="title"/>
          </p:nvPr>
        </p:nvSpPr>
        <p:spPr/>
        <p:txBody>
          <a:bodyPr>
            <a:normAutofit/>
          </a:bodyPr>
          <a:lstStyle/>
          <a:p>
            <a:r>
              <a:rPr lang="en-US" sz="2800" dirty="0"/>
              <a:t>Gaps Across the Cascade</a:t>
            </a:r>
          </a:p>
        </p:txBody>
      </p:sp>
      <p:sp>
        <p:nvSpPr>
          <p:cNvPr id="5" name="Line Callout 2 4"/>
          <p:cNvSpPr/>
          <p:nvPr/>
        </p:nvSpPr>
        <p:spPr>
          <a:xfrm>
            <a:off x="3556000" y="1909071"/>
            <a:ext cx="1612760" cy="1004472"/>
          </a:xfrm>
          <a:prstGeom prst="borderCallout2">
            <a:avLst>
              <a:gd name="adj1" fmla="val 18750"/>
              <a:gd name="adj2" fmla="val -8333"/>
              <a:gd name="adj3" fmla="val 18750"/>
              <a:gd name="adj4" fmla="val -16667"/>
              <a:gd name="adj5" fmla="val 151128"/>
              <a:gd name="adj6" fmla="val 30408"/>
            </a:avLst>
          </a:prstGeom>
          <a:solidFill>
            <a:srgbClr val="BFCE4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3B352F"/>
                </a:solidFill>
                <a:latin typeface="Calibri"/>
              </a:rPr>
              <a:t>Challenge 2: Targeting HTC to those who are likely to be HIV positive and tracking those who already know they are positive.</a:t>
            </a:r>
          </a:p>
        </p:txBody>
      </p:sp>
      <p:sp>
        <p:nvSpPr>
          <p:cNvPr id="7" name="Line Callout 2 6"/>
          <p:cNvSpPr/>
          <p:nvPr/>
        </p:nvSpPr>
        <p:spPr>
          <a:xfrm>
            <a:off x="1209125" y="3037614"/>
            <a:ext cx="1703195" cy="918170"/>
          </a:xfrm>
          <a:prstGeom prst="borderCallout2">
            <a:avLst>
              <a:gd name="adj1" fmla="val 18750"/>
              <a:gd name="adj2" fmla="val 102729"/>
              <a:gd name="adj3" fmla="val 18763"/>
              <a:gd name="adj4" fmla="val 110325"/>
              <a:gd name="adj5" fmla="val 30912"/>
              <a:gd name="adj6" fmla="val 121067"/>
            </a:avLst>
          </a:prstGeom>
          <a:solidFill>
            <a:srgbClr val="A8CC50"/>
          </a:solidFill>
          <a:ln>
            <a:solidFill>
              <a:schemeClr val="tx1"/>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b="1" dirty="0">
                <a:solidFill>
                  <a:srgbClr val="3B352F"/>
                </a:solidFill>
                <a:latin typeface="Calibri"/>
              </a:rPr>
              <a:t>Challenge 1: Reaching and engaging subpopulations of KPs at high risk and not already linked to existing HIV service programs.</a:t>
            </a:r>
          </a:p>
        </p:txBody>
      </p:sp>
      <p:sp>
        <p:nvSpPr>
          <p:cNvPr id="8" name="Line Callout 2 7"/>
          <p:cNvSpPr/>
          <p:nvPr/>
        </p:nvSpPr>
        <p:spPr>
          <a:xfrm>
            <a:off x="2723830" y="4674445"/>
            <a:ext cx="2649247" cy="503493"/>
          </a:xfrm>
          <a:prstGeom prst="borderCallout2">
            <a:avLst>
              <a:gd name="adj1" fmla="val 18750"/>
              <a:gd name="adj2" fmla="val 102729"/>
              <a:gd name="adj3" fmla="val 9204"/>
              <a:gd name="adj4" fmla="val 99789"/>
              <a:gd name="adj5" fmla="val -121895"/>
              <a:gd name="adj6" fmla="val 118342"/>
            </a:avLst>
          </a:prstGeom>
          <a:solidFill>
            <a:srgbClr val="F1652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3B352F"/>
                </a:solidFill>
                <a:latin typeface="Calibri"/>
              </a:rPr>
              <a:t>Challenge 4: Ensuring immediate initiation of ART for KPs who test positive and who are ready to start treatment</a:t>
            </a:r>
            <a:r>
              <a:rPr lang="en-US" sz="1050" dirty="0">
                <a:solidFill>
                  <a:srgbClr val="3B352F"/>
                </a:solidFill>
                <a:latin typeface="Calibri"/>
              </a:rPr>
              <a:t>. </a:t>
            </a:r>
          </a:p>
        </p:txBody>
      </p:sp>
      <p:sp>
        <p:nvSpPr>
          <p:cNvPr id="10" name="Line Callout 2 9"/>
          <p:cNvSpPr/>
          <p:nvPr/>
        </p:nvSpPr>
        <p:spPr>
          <a:xfrm>
            <a:off x="5964167" y="1999228"/>
            <a:ext cx="1753271" cy="914315"/>
          </a:xfrm>
          <a:prstGeom prst="borderCallout2">
            <a:avLst>
              <a:gd name="adj1" fmla="val 18750"/>
              <a:gd name="adj2" fmla="val -8333"/>
              <a:gd name="adj3" fmla="val 18750"/>
              <a:gd name="adj4" fmla="val -16667"/>
              <a:gd name="adj5" fmla="val 204226"/>
              <a:gd name="adj6" fmla="val -68749"/>
            </a:avLst>
          </a:prstGeom>
          <a:solidFill>
            <a:srgbClr val="EF992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3B352F"/>
                </a:solidFill>
                <a:latin typeface="Calibri"/>
              </a:rPr>
              <a:t>Challenge 3: Linking those who test HIV positive to care and treatment services and those who test negative to PrEP/other services.</a:t>
            </a:r>
          </a:p>
        </p:txBody>
      </p:sp>
      <p:sp>
        <p:nvSpPr>
          <p:cNvPr id="9" name="Line Callout 2 8"/>
          <p:cNvSpPr/>
          <p:nvPr/>
        </p:nvSpPr>
        <p:spPr>
          <a:xfrm>
            <a:off x="7440805" y="2913543"/>
            <a:ext cx="1703195" cy="855185"/>
          </a:xfrm>
          <a:prstGeom prst="borderCallout2">
            <a:avLst>
              <a:gd name="adj1" fmla="val 43511"/>
              <a:gd name="adj2" fmla="val 1006"/>
              <a:gd name="adj3" fmla="val 57031"/>
              <a:gd name="adj4" fmla="val -440"/>
              <a:gd name="adj5" fmla="val 115200"/>
              <a:gd name="adj6" fmla="val -4498"/>
            </a:avLst>
          </a:prstGeom>
          <a:solidFill>
            <a:srgbClr val="C5222C"/>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3B352F"/>
                </a:solidFill>
                <a:latin typeface="Calibri"/>
              </a:rPr>
              <a:t>Challenge 5: Sustaining ART for VL suppression and treatment as prevention.   Supporting HIV-positive KPs in the community.</a:t>
            </a:r>
          </a:p>
        </p:txBody>
      </p:sp>
    </p:spTree>
    <p:custDataLst>
      <p:tags r:id="rId1"/>
    </p:custDataLst>
    <p:extLst>
      <p:ext uri="{BB962C8B-B14F-4D97-AF65-F5344CB8AC3E}">
        <p14:creationId xmlns:p14="http://schemas.microsoft.com/office/powerpoint/2010/main" val="3994251717"/>
      </p:ext>
    </p:extLst>
  </p:cSld>
  <p:clrMapOvr>
    <a:masterClrMapping/>
  </p:clrMapOvr>
  <mc:AlternateContent xmlns:mc="http://schemas.openxmlformats.org/markup-compatibility/2006" xmlns:p14="http://schemas.microsoft.com/office/powerpoint/2010/main">
    <mc:Choice Requires="p14">
      <p:transition spd="slow" p14:dur="2000" advTm="52460"/>
    </mc:Choice>
    <mc:Fallback xmlns="">
      <p:transition spd="slow" advTm="524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Approaches for Improving Performance Across the Cascade</a:t>
            </a:r>
          </a:p>
        </p:txBody>
      </p:sp>
      <p:sp>
        <p:nvSpPr>
          <p:cNvPr id="10" name="Text Placeholder 9">
            <a:extLst>
              <a:ext uri="{FF2B5EF4-FFF2-40B4-BE49-F238E27FC236}">
                <a16:creationId xmlns:a16="http://schemas.microsoft.com/office/drawing/2014/main" id="{B721A0D4-E446-4F7E-B315-9DE6B871D3C4}"/>
              </a:ext>
            </a:extLst>
          </p:cNvPr>
          <p:cNvSpPr>
            <a:spLocks noGrp="1"/>
          </p:cNvSpPr>
          <p:nvPr>
            <p:ph type="body" sz="quarter" idx="10"/>
          </p:nvPr>
        </p:nvSpPr>
        <p:spPr/>
        <p:txBody>
          <a:bodyPr/>
          <a:lstStyle/>
          <a:p>
            <a:endParaRPr lang="en-US"/>
          </a:p>
        </p:txBody>
      </p:sp>
      <p:pic>
        <p:nvPicPr>
          <p:cNvPr id="4" name="Picture 3"/>
          <p:cNvPicPr/>
          <p:nvPr/>
        </p:nvPicPr>
        <p:blipFill>
          <a:blip r:embed="rId3" cstate="print"/>
          <a:srcRect l="2986" t="19095" r="10590" b="9548"/>
          <a:stretch>
            <a:fillRect/>
          </a:stretch>
        </p:blipFill>
        <p:spPr bwMode="auto">
          <a:xfrm>
            <a:off x="908660" y="1128424"/>
            <a:ext cx="8113063" cy="4997179"/>
          </a:xfrm>
          <a:prstGeom prst="rect">
            <a:avLst/>
          </a:prstGeom>
          <a:noFill/>
          <a:ln w="9525">
            <a:noFill/>
            <a:miter lim="800000"/>
            <a:headEnd/>
            <a:tailEnd/>
          </a:ln>
        </p:spPr>
      </p:pic>
      <p:sp>
        <p:nvSpPr>
          <p:cNvPr id="5" name="Flowchart: Process 4"/>
          <p:cNvSpPr/>
          <p:nvPr/>
        </p:nvSpPr>
        <p:spPr>
          <a:xfrm>
            <a:off x="1400761" y="3279648"/>
            <a:ext cx="2160016" cy="219456"/>
          </a:xfrm>
          <a:prstGeom prst="flowChart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rPr>
              <a:t>Microplanning</a:t>
            </a:r>
          </a:p>
        </p:txBody>
      </p:sp>
      <p:sp>
        <p:nvSpPr>
          <p:cNvPr id="6" name="Flowchart: Process 5"/>
          <p:cNvSpPr/>
          <p:nvPr/>
        </p:nvSpPr>
        <p:spPr>
          <a:xfrm>
            <a:off x="1243584" y="6125603"/>
            <a:ext cx="7443216" cy="219456"/>
          </a:xfrm>
          <a:prstGeom prst="flowChartProcess">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bg1"/>
                </a:solidFill>
              </a:rPr>
              <a:t>Violence Prevention and Response</a:t>
            </a:r>
          </a:p>
        </p:txBody>
      </p:sp>
      <p:sp>
        <p:nvSpPr>
          <p:cNvPr id="8" name="Flowchart: Process 7"/>
          <p:cNvSpPr/>
          <p:nvPr/>
        </p:nvSpPr>
        <p:spPr>
          <a:xfrm>
            <a:off x="3084575" y="5009156"/>
            <a:ext cx="5602223" cy="240804"/>
          </a:xfrm>
          <a:prstGeom prst="flowChartProcess">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rPr>
              <a:t>Stigma Reduction (Training of HCWs)</a:t>
            </a:r>
          </a:p>
        </p:txBody>
      </p:sp>
      <p:sp>
        <p:nvSpPr>
          <p:cNvPr id="3" name="Rectangle 2">
            <a:extLst>
              <a:ext uri="{FF2B5EF4-FFF2-40B4-BE49-F238E27FC236}">
                <a16:creationId xmlns:a16="http://schemas.microsoft.com/office/drawing/2014/main" id="{74A12901-55D1-4B9F-8FFE-302D94413053}"/>
              </a:ext>
            </a:extLst>
          </p:cNvPr>
          <p:cNvSpPr/>
          <p:nvPr/>
        </p:nvSpPr>
        <p:spPr>
          <a:xfrm>
            <a:off x="4389120" y="2053367"/>
            <a:ext cx="914400" cy="91440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Index testing</a:t>
            </a:r>
          </a:p>
        </p:txBody>
      </p:sp>
      <p:sp>
        <p:nvSpPr>
          <p:cNvPr id="13" name="TextBox 12">
            <a:extLst>
              <a:ext uri="{FF2B5EF4-FFF2-40B4-BE49-F238E27FC236}">
                <a16:creationId xmlns:a16="http://schemas.microsoft.com/office/drawing/2014/main" id="{8CAEFA3A-4DD1-45B9-9DA9-9AAE69FAD64A}"/>
              </a:ext>
            </a:extLst>
          </p:cNvPr>
          <p:cNvSpPr txBox="1"/>
          <p:nvPr/>
        </p:nvSpPr>
        <p:spPr>
          <a:xfrm>
            <a:off x="5429674" y="2100865"/>
            <a:ext cx="1567891" cy="646331"/>
          </a:xfrm>
          <a:prstGeom prst="rect">
            <a:avLst/>
          </a:prstGeom>
          <a:noFill/>
          <a:ln>
            <a:solidFill>
              <a:schemeClr val="accent1"/>
            </a:solidFill>
          </a:ln>
        </p:spPr>
        <p:txBody>
          <a:bodyPr wrap="square" rtlCol="0">
            <a:spAutoFit/>
          </a:bodyPr>
          <a:lstStyle/>
          <a:p>
            <a:r>
              <a:rPr lang="en-US" dirty="0"/>
              <a:t>Individual Risk Assessment</a:t>
            </a:r>
          </a:p>
        </p:txBody>
      </p:sp>
      <p:sp>
        <p:nvSpPr>
          <p:cNvPr id="15" name="Rectangle 14">
            <a:extLst>
              <a:ext uri="{FF2B5EF4-FFF2-40B4-BE49-F238E27FC236}">
                <a16:creationId xmlns:a16="http://schemas.microsoft.com/office/drawing/2014/main" id="{31ECEDDD-599E-40C8-BA47-AF705B401DAB}"/>
              </a:ext>
            </a:extLst>
          </p:cNvPr>
          <p:cNvSpPr/>
          <p:nvPr/>
        </p:nvSpPr>
        <p:spPr>
          <a:xfrm>
            <a:off x="7397529" y="2053367"/>
            <a:ext cx="914400" cy="9144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Going Online</a:t>
            </a:r>
          </a:p>
        </p:txBody>
      </p:sp>
      <p:sp>
        <p:nvSpPr>
          <p:cNvPr id="9" name="TextBox 8">
            <a:extLst>
              <a:ext uri="{FF2B5EF4-FFF2-40B4-BE49-F238E27FC236}">
                <a16:creationId xmlns:a16="http://schemas.microsoft.com/office/drawing/2014/main" id="{5DD1ED3E-55E4-419D-A077-9678807CD34C}"/>
              </a:ext>
            </a:extLst>
          </p:cNvPr>
          <p:cNvSpPr txBox="1"/>
          <p:nvPr/>
        </p:nvSpPr>
        <p:spPr>
          <a:xfrm>
            <a:off x="1400761" y="4691270"/>
            <a:ext cx="2495378" cy="85476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00890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87FF-4F13-4314-B8C7-ED281DF8E15A}"/>
              </a:ext>
            </a:extLst>
          </p:cNvPr>
          <p:cNvSpPr>
            <a:spLocks noGrp="1"/>
          </p:cNvSpPr>
          <p:nvPr>
            <p:ph type="title"/>
          </p:nvPr>
        </p:nvSpPr>
        <p:spPr/>
        <p:txBody>
          <a:bodyPr>
            <a:normAutofit/>
          </a:bodyPr>
          <a:lstStyle/>
          <a:p>
            <a:r>
              <a:rPr lang="en-US" sz="2800" dirty="0"/>
              <a:t>Closing Thoughts</a:t>
            </a:r>
          </a:p>
        </p:txBody>
      </p:sp>
      <p:sp>
        <p:nvSpPr>
          <p:cNvPr id="3" name="Text Placeholder 2">
            <a:extLst>
              <a:ext uri="{FF2B5EF4-FFF2-40B4-BE49-F238E27FC236}">
                <a16:creationId xmlns:a16="http://schemas.microsoft.com/office/drawing/2014/main" id="{30136017-1027-414C-B13D-6FFB09DD7DB0}"/>
              </a:ext>
            </a:extLst>
          </p:cNvPr>
          <p:cNvSpPr>
            <a:spLocks noGrp="1"/>
          </p:cNvSpPr>
          <p:nvPr>
            <p:ph type="body" sz="quarter" idx="10"/>
          </p:nvPr>
        </p:nvSpPr>
        <p:spPr>
          <a:xfrm>
            <a:off x="1473201" y="1584325"/>
            <a:ext cx="7030720" cy="4360366"/>
          </a:xfrm>
        </p:spPr>
        <p:txBody>
          <a:bodyPr/>
          <a:lstStyle/>
          <a:p>
            <a:r>
              <a:rPr lang="en-US" dirty="0"/>
              <a:t>Knowing the target population</a:t>
            </a:r>
          </a:p>
          <a:p>
            <a:r>
              <a:rPr lang="en-US" dirty="0"/>
              <a:t>Program targets</a:t>
            </a:r>
          </a:p>
          <a:p>
            <a:r>
              <a:rPr lang="en-US" dirty="0"/>
              <a:t>Type of services being provided</a:t>
            </a:r>
          </a:p>
          <a:p>
            <a:r>
              <a:rPr lang="en-US" dirty="0"/>
              <a:t>Stigma and discrimination</a:t>
            </a:r>
          </a:p>
          <a:p>
            <a:r>
              <a:rPr lang="en-US" dirty="0"/>
              <a:t>Safety and security</a:t>
            </a:r>
          </a:p>
          <a:p>
            <a:r>
              <a:rPr lang="en-US" dirty="0"/>
              <a:t>Various implementing partners</a:t>
            </a:r>
          </a:p>
          <a:p>
            <a:r>
              <a:rPr lang="en-US" dirty="0"/>
              <a:t>Geographical coverage</a:t>
            </a:r>
          </a:p>
          <a:p>
            <a:r>
              <a:rPr lang="en-US" dirty="0"/>
              <a:t>Funding</a:t>
            </a:r>
          </a:p>
          <a:p>
            <a:r>
              <a:rPr lang="en-US" dirty="0"/>
              <a:t>Community spaces vs public health facilities</a:t>
            </a:r>
          </a:p>
          <a:p>
            <a:r>
              <a:rPr lang="en-US" dirty="0"/>
              <a:t>Policy and legal environment in each country</a:t>
            </a:r>
          </a:p>
        </p:txBody>
      </p:sp>
    </p:spTree>
    <p:extLst>
      <p:ext uri="{BB962C8B-B14F-4D97-AF65-F5344CB8AC3E}">
        <p14:creationId xmlns:p14="http://schemas.microsoft.com/office/powerpoint/2010/main" val="199588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Stay Connected with LINKAGES</a:t>
            </a:r>
          </a:p>
        </p:txBody>
      </p:sp>
      <p:sp>
        <p:nvSpPr>
          <p:cNvPr id="3" name="Text Placeholder 2"/>
          <p:cNvSpPr>
            <a:spLocks noGrp="1"/>
          </p:cNvSpPr>
          <p:nvPr>
            <p:ph type="body" sz="quarter" idx="10"/>
          </p:nvPr>
        </p:nvSpPr>
        <p:spPr/>
        <p:txBody>
          <a:bodyPr/>
          <a:lstStyle/>
          <a:p>
            <a:pPr>
              <a:lnSpc>
                <a:spcPts val="2700"/>
              </a:lnSpc>
              <a:spcBef>
                <a:spcPts val="0"/>
              </a:spcBef>
              <a:spcAft>
                <a:spcPts val="1800"/>
              </a:spcAft>
            </a:pPr>
            <a:r>
              <a:rPr lang="en-US" sz="2400"/>
              <a:t>Follow LINKAGES on Twitter:</a:t>
            </a:r>
            <a:br>
              <a:rPr lang="en-US" sz="2400"/>
            </a:br>
            <a:r>
              <a:rPr lang="en-US" sz="2400"/>
              <a:t>       </a:t>
            </a:r>
            <a:r>
              <a:rPr lang="en-US" sz="2400" err="1"/>
              <a:t>www.twitter.com</a:t>
            </a:r>
            <a:r>
              <a:rPr lang="en-US" sz="2400"/>
              <a:t>/</a:t>
            </a:r>
            <a:r>
              <a:rPr lang="en-US" sz="2400" b="1" err="1"/>
              <a:t>LINKAGESproject</a:t>
            </a:r>
            <a:r>
              <a:rPr lang="en-US" sz="2400" b="1"/>
              <a:t> </a:t>
            </a:r>
          </a:p>
          <a:p>
            <a:pPr>
              <a:lnSpc>
                <a:spcPts val="2700"/>
              </a:lnSpc>
              <a:spcBef>
                <a:spcPts val="0"/>
              </a:spcBef>
              <a:spcAft>
                <a:spcPts val="1800"/>
              </a:spcAft>
            </a:pPr>
            <a:r>
              <a:rPr lang="en-US" sz="2400"/>
              <a:t>Like the project on Facebook: </a:t>
            </a:r>
            <a:br>
              <a:rPr lang="en-US" sz="2400"/>
            </a:br>
            <a:r>
              <a:rPr lang="en-US" sz="2400"/>
              <a:t>       </a:t>
            </a:r>
            <a:r>
              <a:rPr lang="en-US" sz="2400" err="1"/>
              <a:t>www.facebook.com</a:t>
            </a:r>
            <a:r>
              <a:rPr lang="en-US" sz="2400"/>
              <a:t>/</a:t>
            </a:r>
            <a:r>
              <a:rPr lang="en-US" sz="2400" b="1" err="1"/>
              <a:t>LINKAGESproject</a:t>
            </a:r>
            <a:endParaRPr lang="en-US" sz="2400" b="1"/>
          </a:p>
          <a:p>
            <a:pPr>
              <a:lnSpc>
                <a:spcPts val="2700"/>
              </a:lnSpc>
              <a:spcBef>
                <a:spcPts val="0"/>
              </a:spcBef>
              <a:spcAft>
                <a:spcPts val="1800"/>
              </a:spcAft>
            </a:pPr>
            <a:r>
              <a:rPr lang="en-US" sz="2400"/>
              <a:t>Subscribe to the LINKAGES blog</a:t>
            </a:r>
            <a:br>
              <a:rPr lang="en-US" sz="2400"/>
            </a:br>
            <a:r>
              <a:rPr lang="en-US" sz="2400" b="1" err="1"/>
              <a:t>www.linkagesproject.wordpress.com</a:t>
            </a:r>
            <a:endParaRPr lang="en-US" sz="2400" b="1"/>
          </a:p>
          <a:p>
            <a:pPr>
              <a:lnSpc>
                <a:spcPts val="2700"/>
              </a:lnSpc>
              <a:spcBef>
                <a:spcPts val="0"/>
              </a:spcBef>
              <a:spcAft>
                <a:spcPts val="1800"/>
              </a:spcAft>
            </a:pPr>
            <a:r>
              <a:rPr lang="en-US" sz="2400">
                <a:hlinkClick r:id="rId2"/>
              </a:rPr>
              <a:t>Subscribe</a:t>
            </a:r>
            <a:r>
              <a:rPr lang="en-US" sz="2400"/>
              <a:t> to The </a:t>
            </a:r>
            <a:r>
              <a:rPr lang="en-US" sz="2400">
                <a:hlinkClick r:id="rId3"/>
              </a:rPr>
              <a:t>LINK</a:t>
            </a:r>
            <a:r>
              <a:rPr lang="en-US" sz="2400"/>
              <a:t>, LINKAGES’s quarterly </a:t>
            </a:r>
            <a:br>
              <a:rPr lang="en-US" sz="2400"/>
            </a:br>
            <a:r>
              <a:rPr lang="en-US" sz="2400"/>
              <a:t>project e-newsletter     </a:t>
            </a:r>
          </a:p>
          <a:p>
            <a:pPr>
              <a:lnSpc>
                <a:spcPts val="2700"/>
              </a:lnSpc>
              <a:spcBef>
                <a:spcPts val="0"/>
              </a:spcBef>
              <a:spcAft>
                <a:spcPts val="1800"/>
              </a:spcAft>
            </a:pPr>
            <a:r>
              <a:rPr lang="en-US" sz="2400"/>
              <a:t>Check out LINKAGES’s quarterly research </a:t>
            </a:r>
            <a:r>
              <a:rPr lang="en-US" sz="2400" u="sng">
                <a:hlinkClick r:id="rId4"/>
              </a:rPr>
              <a:t>digest</a:t>
            </a:r>
            <a:endParaRPr lang="en-US" sz="240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00" y="1939036"/>
            <a:ext cx="479044" cy="47904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9148" y="2949761"/>
            <a:ext cx="266145" cy="266145"/>
          </a:xfrm>
          <a:prstGeom prst="rect">
            <a:avLst/>
          </a:prstGeom>
        </p:spPr>
      </p:pic>
      <p:cxnSp>
        <p:nvCxnSpPr>
          <p:cNvPr id="6" name="Straight Connector 5"/>
          <p:cNvCxnSpPr/>
          <p:nvPr/>
        </p:nvCxnSpPr>
        <p:spPr>
          <a:xfrm>
            <a:off x="1727200" y="1148080"/>
            <a:ext cx="5842000"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07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AGES_Logo_v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067" y="2456969"/>
            <a:ext cx="1600200" cy="566737"/>
          </a:xfrm>
          <a:prstGeom prst="rect">
            <a:avLst/>
          </a:prstGeom>
        </p:spPr>
      </p:pic>
      <p:grpSp>
        <p:nvGrpSpPr>
          <p:cNvPr id="2" name="Group 1"/>
          <p:cNvGrpSpPr/>
          <p:nvPr/>
        </p:nvGrpSpPr>
        <p:grpSpPr>
          <a:xfrm>
            <a:off x="1256756" y="3858561"/>
            <a:ext cx="6706742" cy="762426"/>
            <a:chOff x="1412006" y="5087849"/>
            <a:chExt cx="6706742" cy="762426"/>
          </a:xfrm>
        </p:grpSpPr>
        <p:pic>
          <p:nvPicPr>
            <p:cNvPr id="6" name="Picture 5"/>
            <p:cNvPicPr>
              <a:picLocks noChangeAspect="1"/>
            </p:cNvPicPr>
            <p:nvPr/>
          </p:nvPicPr>
          <p:blipFill>
            <a:blip r:embed="rId3"/>
            <a:stretch>
              <a:fillRect/>
            </a:stretch>
          </p:blipFill>
          <p:spPr>
            <a:xfrm>
              <a:off x="3188054" y="5162982"/>
              <a:ext cx="963112" cy="574488"/>
            </a:xfrm>
            <a:prstGeom prst="rect">
              <a:avLst/>
            </a:prstGeom>
          </p:spPr>
        </p:pic>
        <p:pic>
          <p:nvPicPr>
            <p:cNvPr id="7" name="Picture 6"/>
            <p:cNvPicPr>
              <a:picLocks noChangeAspect="1"/>
            </p:cNvPicPr>
            <p:nvPr/>
          </p:nvPicPr>
          <p:blipFill>
            <a:blip r:embed="rId4"/>
            <a:stretch>
              <a:fillRect/>
            </a:stretch>
          </p:blipFill>
          <p:spPr>
            <a:xfrm>
              <a:off x="4610127" y="5087849"/>
              <a:ext cx="908423" cy="762426"/>
            </a:xfrm>
            <a:prstGeom prst="rect">
              <a:avLst/>
            </a:prstGeom>
          </p:spPr>
        </p:pic>
        <p:pic>
          <p:nvPicPr>
            <p:cNvPr id="8" name="Picture 7" descr="UNC_GILLINGS_542_transp_bl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4941" y="5235509"/>
              <a:ext cx="2023807" cy="513586"/>
            </a:xfrm>
            <a:prstGeom prst="rect">
              <a:avLst/>
            </a:prstGeom>
          </p:spPr>
        </p:pic>
        <p:pic>
          <p:nvPicPr>
            <p:cNvPr id="10" name="Picture 9" descr="FHI360_Logo_NewTag_Horiz_rg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006" y="5212587"/>
              <a:ext cx="1153262" cy="513586"/>
            </a:xfrm>
            <a:prstGeom prst="rect">
              <a:avLst/>
            </a:prstGeom>
          </p:spPr>
        </p:pic>
      </p:grpSp>
      <p:sp>
        <p:nvSpPr>
          <p:cNvPr id="11" name="Title 10"/>
          <p:cNvSpPr>
            <a:spLocks noGrp="1"/>
          </p:cNvSpPr>
          <p:nvPr>
            <p:ph type="title"/>
          </p:nvPr>
        </p:nvSpPr>
        <p:spPr>
          <a:xfrm>
            <a:off x="467360" y="241996"/>
            <a:ext cx="8219440" cy="972441"/>
          </a:xfrm>
        </p:spPr>
        <p:txBody>
          <a:bodyPr/>
          <a:lstStyle/>
          <a:p>
            <a:pPr algn="ctr"/>
            <a:r>
              <a:rPr lang="en-US"/>
              <a:t>Acknowledgments</a:t>
            </a:r>
          </a:p>
        </p:txBody>
      </p:sp>
      <p:cxnSp>
        <p:nvCxnSpPr>
          <p:cNvPr id="13" name="Straight Connector 12"/>
          <p:cNvCxnSpPr/>
          <p:nvPr/>
        </p:nvCxnSpPr>
        <p:spPr>
          <a:xfrm>
            <a:off x="2353855" y="1219780"/>
            <a:ext cx="4544785"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descr="PEPFARLogoDomestic_Taglin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3866" y="2369719"/>
            <a:ext cx="1977506" cy="715650"/>
          </a:xfrm>
          <a:prstGeom prst="rect">
            <a:avLst/>
          </a:prstGeom>
        </p:spPr>
      </p:pic>
      <p:pic>
        <p:nvPicPr>
          <p:cNvPr id="12" name="Picture 11" descr="USAID logo.jpg"/>
          <p:cNvPicPr>
            <a:picLocks noChangeAspect="1"/>
          </p:cNvPicPr>
          <p:nvPr/>
        </p:nvPicPr>
        <p:blipFill rotWithShape="1">
          <a:blip r:embed="rId8">
            <a:extLst>
              <a:ext uri="{28A0092B-C50C-407E-A947-70E740481C1C}">
                <a14:useLocalDpi xmlns:a14="http://schemas.microsoft.com/office/drawing/2010/main" val="0"/>
              </a:ext>
            </a:extLst>
          </a:blip>
          <a:srcRect t="17658" b="12882"/>
          <a:stretch/>
        </p:blipFill>
        <p:spPr>
          <a:xfrm>
            <a:off x="609432" y="2346289"/>
            <a:ext cx="2943280" cy="795279"/>
          </a:xfrm>
          <a:prstGeom prst="rect">
            <a:avLst/>
          </a:prstGeom>
        </p:spPr>
      </p:pic>
    </p:spTree>
    <p:extLst>
      <p:ext uri="{BB962C8B-B14F-4D97-AF65-F5344CB8AC3E}">
        <p14:creationId xmlns:p14="http://schemas.microsoft.com/office/powerpoint/2010/main" val="417598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98EB-D1BA-4FF8-8B17-D1A38F14939B}"/>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359D7F1E-A623-4ED7-92E5-085A23BF3EEB}"/>
              </a:ext>
            </a:extLst>
          </p:cNvPr>
          <p:cNvSpPr>
            <a:spLocks noGrp="1"/>
          </p:cNvSpPr>
          <p:nvPr>
            <p:ph type="body" sz="quarter" idx="10"/>
          </p:nvPr>
        </p:nvSpPr>
        <p:spPr/>
        <p:txBody>
          <a:bodyPr/>
          <a:lstStyle/>
          <a:p>
            <a:r>
              <a:rPr lang="en-US" dirty="0"/>
              <a:t>Background</a:t>
            </a:r>
          </a:p>
          <a:p>
            <a:r>
              <a:rPr lang="en-US" dirty="0"/>
              <a:t>Package of services for KP across the cascade</a:t>
            </a:r>
          </a:p>
          <a:p>
            <a:r>
              <a:rPr lang="en-US" dirty="0"/>
              <a:t>Country examples of prevention and treatment cascade for KP</a:t>
            </a:r>
          </a:p>
          <a:p>
            <a:r>
              <a:rPr lang="en-US" dirty="0"/>
              <a:t>Gaps across the cascade</a:t>
            </a:r>
          </a:p>
          <a:p>
            <a:r>
              <a:rPr lang="en-US" dirty="0"/>
              <a:t>Designing interventions for addressing the gaps</a:t>
            </a:r>
          </a:p>
          <a:p>
            <a:r>
              <a:rPr lang="en-US" dirty="0"/>
              <a:t>Closing thoughts</a:t>
            </a:r>
          </a:p>
        </p:txBody>
      </p:sp>
    </p:spTree>
    <p:extLst>
      <p:ext uri="{BB962C8B-B14F-4D97-AF65-F5344CB8AC3E}">
        <p14:creationId xmlns:p14="http://schemas.microsoft.com/office/powerpoint/2010/main" val="327829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9BA88D-DBAF-49E8-B23A-78B78C91AA69}"/>
              </a:ext>
            </a:extLst>
          </p:cNvPr>
          <p:cNvPicPr>
            <a:picLocks noChangeAspect="1"/>
          </p:cNvPicPr>
          <p:nvPr/>
        </p:nvPicPr>
        <p:blipFill>
          <a:blip r:embed="rId2"/>
          <a:stretch>
            <a:fillRect/>
          </a:stretch>
        </p:blipFill>
        <p:spPr>
          <a:xfrm>
            <a:off x="847725" y="-1"/>
            <a:ext cx="8296275" cy="6450497"/>
          </a:xfrm>
          <a:prstGeom prst="rect">
            <a:avLst/>
          </a:prstGeom>
        </p:spPr>
      </p:pic>
    </p:spTree>
    <p:extLst>
      <p:ext uri="{BB962C8B-B14F-4D97-AF65-F5344CB8AC3E}">
        <p14:creationId xmlns:p14="http://schemas.microsoft.com/office/powerpoint/2010/main" val="339085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903" y="190136"/>
            <a:ext cx="6138792" cy="729331"/>
          </a:xfrm>
        </p:spPr>
        <p:txBody>
          <a:bodyPr>
            <a:normAutofit fontScale="90000"/>
          </a:bodyPr>
          <a:lstStyle/>
          <a:p>
            <a:r>
              <a:rPr lang="en-US" b="1" dirty="0"/>
              <a:t>Service Package Within the Context of Differentiated Service Delivery Model</a:t>
            </a:r>
          </a:p>
        </p:txBody>
      </p:sp>
      <p:pic>
        <p:nvPicPr>
          <p:cNvPr id="4" name="Picture 3"/>
          <p:cNvPicPr>
            <a:picLocks noChangeAspect="1"/>
          </p:cNvPicPr>
          <p:nvPr/>
        </p:nvPicPr>
        <p:blipFill rotWithShape="1">
          <a:blip r:embed="rId3"/>
          <a:srcRect l="15726" r="17138"/>
          <a:stretch/>
        </p:blipFill>
        <p:spPr>
          <a:xfrm rot="5400000">
            <a:off x="2436829" y="-296942"/>
            <a:ext cx="5137608" cy="8276736"/>
          </a:xfrm>
          <a:prstGeom prst="rect">
            <a:avLst/>
          </a:prstGeom>
        </p:spPr>
      </p:pic>
      <p:sp>
        <p:nvSpPr>
          <p:cNvPr id="3" name="TextBox 2">
            <a:extLst>
              <a:ext uri="{FF2B5EF4-FFF2-40B4-BE49-F238E27FC236}">
                <a16:creationId xmlns:a16="http://schemas.microsoft.com/office/drawing/2014/main" id="{F83927E7-6249-4448-BA39-CAD1A6983F90}"/>
              </a:ext>
            </a:extLst>
          </p:cNvPr>
          <p:cNvSpPr txBox="1"/>
          <p:nvPr/>
        </p:nvSpPr>
        <p:spPr>
          <a:xfrm>
            <a:off x="1093509" y="5750351"/>
            <a:ext cx="3817856" cy="65988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110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7ECC61-31C4-4E9E-9E75-1EBAD87E6C86}"/>
              </a:ext>
            </a:extLst>
          </p:cNvPr>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102687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Angola: Cumulative Cascade for MSM and TG FY18 Q1 + Q2</a:t>
            </a:r>
            <a:br>
              <a:rPr lang="en-US" sz="2800" dirty="0"/>
            </a:br>
            <a:endParaRPr lang="en-US" sz="2800" dirty="0"/>
          </a:p>
        </p:txBody>
      </p:sp>
      <p:graphicFrame>
        <p:nvGraphicFramePr>
          <p:cNvPr id="4" name="Chart 3">
            <a:extLst>
              <a:ext uri="{FF2B5EF4-FFF2-40B4-BE49-F238E27FC236}">
                <a16:creationId xmlns:a16="http://schemas.microsoft.com/office/drawing/2014/main" id="{035B7CDC-D66C-492A-8D0B-38FB599226EF}"/>
              </a:ext>
            </a:extLst>
          </p:cNvPr>
          <p:cNvGraphicFramePr/>
          <p:nvPr>
            <p:extLst>
              <p:ext uri="{D42A27DB-BD31-4B8C-83A1-F6EECF244321}">
                <p14:modId xmlns:p14="http://schemas.microsoft.com/office/powerpoint/2010/main" val="788342977"/>
              </p:ext>
            </p:extLst>
          </p:nvPr>
        </p:nvGraphicFramePr>
        <p:xfrm>
          <a:off x="854242" y="1183963"/>
          <a:ext cx="3736649" cy="5333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6CA5246-4941-41AD-9DD8-514707184740}"/>
              </a:ext>
            </a:extLst>
          </p:cNvPr>
          <p:cNvGraphicFramePr/>
          <p:nvPr>
            <p:extLst>
              <p:ext uri="{D42A27DB-BD31-4B8C-83A1-F6EECF244321}">
                <p14:modId xmlns:p14="http://schemas.microsoft.com/office/powerpoint/2010/main" val="1017396159"/>
              </p:ext>
            </p:extLst>
          </p:nvPr>
        </p:nvGraphicFramePr>
        <p:xfrm>
          <a:off x="4978614" y="1183963"/>
          <a:ext cx="3888660" cy="533356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Arrow Connector 5">
            <a:extLst>
              <a:ext uri="{FF2B5EF4-FFF2-40B4-BE49-F238E27FC236}">
                <a16:creationId xmlns:a16="http://schemas.microsoft.com/office/drawing/2014/main" id="{41A5AD13-2FB7-4CFD-BA21-F604AE629422}"/>
              </a:ext>
            </a:extLst>
          </p:cNvPr>
          <p:cNvCxnSpPr/>
          <p:nvPr/>
        </p:nvCxnSpPr>
        <p:spPr>
          <a:xfrm>
            <a:off x="4129088" y="4457700"/>
            <a:ext cx="662479" cy="0"/>
          </a:xfrm>
          <a:prstGeom prst="straightConnector1">
            <a:avLst/>
          </a:prstGeom>
          <a:ln w="76200" cap="flat" cmpd="sng" algn="ctr">
            <a:solidFill>
              <a:schemeClr val="accent1"/>
            </a:solidFill>
            <a:prstDash val="solid"/>
            <a:roun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9919D8A-1498-4640-87B3-D468A0451C60}"/>
              </a:ext>
            </a:extLst>
          </p:cNvPr>
          <p:cNvSpPr txBox="1"/>
          <p:nvPr/>
        </p:nvSpPr>
        <p:spPr>
          <a:xfrm>
            <a:off x="4215981" y="4217553"/>
            <a:ext cx="413896" cy="230832"/>
          </a:xfrm>
          <a:prstGeom prst="rect">
            <a:avLst/>
          </a:prstGeom>
          <a:noFill/>
        </p:spPr>
        <p:txBody>
          <a:bodyPr wrap="none" rtlCol="0">
            <a:spAutoFit/>
          </a:bodyPr>
          <a:lstStyle/>
          <a:p>
            <a:r>
              <a:rPr lang="en-US" sz="900" b="1" dirty="0">
                <a:solidFill>
                  <a:schemeClr val="accent6"/>
                </a:solidFill>
              </a:rPr>
              <a:t>6.1%</a:t>
            </a:r>
          </a:p>
        </p:txBody>
      </p:sp>
      <p:sp>
        <p:nvSpPr>
          <p:cNvPr id="9" name="TextBox 8">
            <a:extLst>
              <a:ext uri="{FF2B5EF4-FFF2-40B4-BE49-F238E27FC236}">
                <a16:creationId xmlns:a16="http://schemas.microsoft.com/office/drawing/2014/main" id="{333ADFB5-4A8A-4F2D-982A-6B0845D28EE6}"/>
              </a:ext>
            </a:extLst>
          </p:cNvPr>
          <p:cNvSpPr txBox="1"/>
          <p:nvPr/>
        </p:nvSpPr>
        <p:spPr>
          <a:xfrm>
            <a:off x="6336824" y="4171386"/>
            <a:ext cx="475456" cy="276999"/>
          </a:xfrm>
          <a:prstGeom prst="rect">
            <a:avLst/>
          </a:prstGeom>
          <a:noFill/>
        </p:spPr>
        <p:txBody>
          <a:bodyPr wrap="square" rtlCol="0">
            <a:spAutoFit/>
          </a:bodyPr>
          <a:lstStyle/>
          <a:p>
            <a:r>
              <a:rPr lang="en-US" sz="1200" b="1" dirty="0">
                <a:solidFill>
                  <a:schemeClr val="accent6"/>
                </a:solidFill>
              </a:rPr>
              <a:t>76%</a:t>
            </a:r>
          </a:p>
        </p:txBody>
      </p:sp>
    </p:spTree>
    <p:extLst>
      <p:ext uri="{BB962C8B-B14F-4D97-AF65-F5344CB8AC3E}">
        <p14:creationId xmlns:p14="http://schemas.microsoft.com/office/powerpoint/2010/main" val="147729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B421370-1FF8-4A0C-B9D5-9A5F84E58892}"/>
              </a:ext>
            </a:extLst>
          </p:cNvPr>
          <p:cNvGraphicFramePr/>
          <p:nvPr>
            <p:extLst>
              <p:ext uri="{D42A27DB-BD31-4B8C-83A1-F6EECF244321}">
                <p14:modId xmlns:p14="http://schemas.microsoft.com/office/powerpoint/2010/main" val="381374023"/>
              </p:ext>
            </p:extLst>
          </p:nvPr>
        </p:nvGraphicFramePr>
        <p:xfrm>
          <a:off x="4795497" y="1183963"/>
          <a:ext cx="4107761" cy="5156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35B7CDC-D66C-492A-8D0B-38FB599226EF}"/>
              </a:ext>
            </a:extLst>
          </p:cNvPr>
          <p:cNvGraphicFramePr/>
          <p:nvPr>
            <p:extLst>
              <p:ext uri="{D42A27DB-BD31-4B8C-83A1-F6EECF244321}">
                <p14:modId xmlns:p14="http://schemas.microsoft.com/office/powerpoint/2010/main" val="439683626"/>
              </p:ext>
            </p:extLst>
          </p:nvPr>
        </p:nvGraphicFramePr>
        <p:xfrm>
          <a:off x="831791" y="1183963"/>
          <a:ext cx="3963705" cy="515667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861653" y="91207"/>
            <a:ext cx="8155799" cy="972441"/>
          </a:xfrm>
        </p:spPr>
        <p:txBody>
          <a:bodyPr>
            <a:noAutofit/>
          </a:bodyPr>
          <a:lstStyle/>
          <a:p>
            <a:r>
              <a:rPr lang="en-US" sz="2800" dirty="0"/>
              <a:t>DRC: Cumulative Prevention and Treatment Cascade for FSW, Q1 and Q2, FY18 </a:t>
            </a:r>
          </a:p>
        </p:txBody>
      </p:sp>
      <p:cxnSp>
        <p:nvCxnSpPr>
          <p:cNvPr id="5" name="Straight Arrow Connector 4"/>
          <p:cNvCxnSpPr>
            <a:cxnSpLocks/>
          </p:cNvCxnSpPr>
          <p:nvPr/>
        </p:nvCxnSpPr>
        <p:spPr>
          <a:xfrm>
            <a:off x="4011379" y="3783055"/>
            <a:ext cx="1861428" cy="0"/>
          </a:xfrm>
          <a:prstGeom prst="straightConnector1">
            <a:avLst/>
          </a:prstGeom>
          <a:ln>
            <a:solidFill>
              <a:schemeClr val="tx1"/>
            </a:solidFill>
            <a:tailEnd type="triangle"/>
          </a:ln>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3940405" y="2912883"/>
            <a:ext cx="931380" cy="6250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400" dirty="0">
                <a:solidFill>
                  <a:srgbClr val="FF0000"/>
                </a:solidFill>
              </a:rPr>
              <a:t>HIV case </a:t>
            </a:r>
            <a:r>
              <a:rPr lang="fr-FR" sz="1400" dirty="0" err="1">
                <a:solidFill>
                  <a:srgbClr val="FF0000"/>
                </a:solidFill>
              </a:rPr>
              <a:t>finding</a:t>
            </a:r>
            <a:r>
              <a:rPr lang="fr-FR" sz="1400" dirty="0">
                <a:solidFill>
                  <a:srgbClr val="FF0000"/>
                </a:solidFill>
              </a:rPr>
              <a:t> 5.3%  </a:t>
            </a:r>
          </a:p>
        </p:txBody>
      </p:sp>
    </p:spTree>
    <p:extLst>
      <p:ext uri="{BB962C8B-B14F-4D97-AF65-F5344CB8AC3E}">
        <p14:creationId xmlns:p14="http://schemas.microsoft.com/office/powerpoint/2010/main" val="179072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2F04-DE5D-466E-A51F-3E307A6DC6D8}"/>
              </a:ext>
            </a:extLst>
          </p:cNvPr>
          <p:cNvSpPr>
            <a:spLocks noGrp="1"/>
          </p:cNvSpPr>
          <p:nvPr>
            <p:ph type="title"/>
          </p:nvPr>
        </p:nvSpPr>
        <p:spPr>
          <a:xfrm>
            <a:off x="1331843" y="211522"/>
            <a:ext cx="7354958" cy="972441"/>
          </a:xfrm>
        </p:spPr>
        <p:txBody>
          <a:bodyPr>
            <a:noAutofit/>
          </a:bodyPr>
          <a:lstStyle/>
          <a:p>
            <a:pPr algn="l">
              <a:lnSpc>
                <a:spcPct val="115000"/>
              </a:lnSpc>
              <a:spcBef>
                <a:spcPts val="0"/>
              </a:spcBef>
            </a:pPr>
            <a:br>
              <a:rPr lang="en-US" sz="1875" dirty="0">
                <a:solidFill>
                  <a:srgbClr val="000000"/>
                </a:solidFill>
                <a:latin typeface="Calibri" panose="020F0502020204030204" pitchFamily="34" charset="0"/>
                <a:ea typeface="Arial" panose="020B0604020202020204" pitchFamily="34" charset="0"/>
                <a:cs typeface="Arial" panose="020B0604020202020204" pitchFamily="34" charset="0"/>
              </a:rPr>
            </a:br>
            <a:r>
              <a:rPr lang="en-US" sz="2800" dirty="0">
                <a:solidFill>
                  <a:srgbClr val="000000"/>
                </a:solidFill>
                <a:ea typeface="Arial" panose="020B0604020202020204" pitchFamily="34" charset="0"/>
                <a:cs typeface="Calibri Light" panose="020F0302020204030204" pitchFamily="34" charset="0"/>
              </a:rPr>
              <a:t>DRC:  Eligibility for HIV Testing and Linkage to Treatment, FY18</a:t>
            </a:r>
            <a:r>
              <a:rPr lang="en-US" sz="2800" dirty="0"/>
              <a:t>– </a:t>
            </a:r>
            <a:r>
              <a:rPr lang="en-US" sz="2800" dirty="0">
                <a:solidFill>
                  <a:srgbClr val="000000"/>
                </a:solidFill>
                <a:ea typeface="Arial" panose="020B0604020202020204" pitchFamily="34" charset="0"/>
                <a:cs typeface="Calibri Light" panose="020F0302020204030204" pitchFamily="34" charset="0"/>
              </a:rPr>
              <a:t>January to March 2018</a:t>
            </a:r>
            <a:br>
              <a:rPr lang="en-US" sz="1875" dirty="0">
                <a:solidFill>
                  <a:srgbClr val="000000"/>
                </a:solidFill>
                <a:latin typeface="Arial" panose="020B0604020202020204" pitchFamily="34" charset="0"/>
                <a:ea typeface="Arial" panose="020B0604020202020204" pitchFamily="34" charset="0"/>
              </a:rPr>
            </a:br>
            <a:endParaRPr lang="en-US" sz="1875" dirty="0"/>
          </a:p>
        </p:txBody>
      </p:sp>
      <p:graphicFrame>
        <p:nvGraphicFramePr>
          <p:cNvPr id="5" name="Chart 4">
            <a:extLst>
              <a:ext uri="{FF2B5EF4-FFF2-40B4-BE49-F238E27FC236}">
                <a16:creationId xmlns:a16="http://schemas.microsoft.com/office/drawing/2014/main" id="{BB8F4822-A7B2-4BDE-9104-57600F0D1D9D}"/>
              </a:ext>
            </a:extLst>
          </p:cNvPr>
          <p:cNvGraphicFramePr>
            <a:graphicFrameLocks/>
          </p:cNvGraphicFramePr>
          <p:nvPr>
            <p:extLst>
              <p:ext uri="{D42A27DB-BD31-4B8C-83A1-F6EECF244321}">
                <p14:modId xmlns:p14="http://schemas.microsoft.com/office/powerpoint/2010/main" val="996111091"/>
              </p:ext>
            </p:extLst>
          </p:nvPr>
        </p:nvGraphicFramePr>
        <p:xfrm>
          <a:off x="904460" y="1371600"/>
          <a:ext cx="3991039" cy="45620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B985F73-0212-4075-B6C4-5E9E84827D99}"/>
              </a:ext>
            </a:extLst>
          </p:cNvPr>
          <p:cNvGraphicFramePr>
            <a:graphicFrameLocks/>
          </p:cNvGraphicFramePr>
          <p:nvPr>
            <p:extLst>
              <p:ext uri="{D42A27DB-BD31-4B8C-83A1-F6EECF244321}">
                <p14:modId xmlns:p14="http://schemas.microsoft.com/office/powerpoint/2010/main" val="434412501"/>
              </p:ext>
            </p:extLst>
          </p:nvPr>
        </p:nvGraphicFramePr>
        <p:xfrm>
          <a:off x="4895500" y="1371600"/>
          <a:ext cx="4019899" cy="4562061"/>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319669" y="3473599"/>
            <a:ext cx="550361" cy="1537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solidFill>
                  <a:srgbClr val="FF0000"/>
                </a:solidFill>
              </a:rPr>
              <a:t>90.6%</a:t>
            </a:r>
          </a:p>
        </p:txBody>
      </p:sp>
      <p:sp>
        <p:nvSpPr>
          <p:cNvPr id="8" name="Rectangle 7"/>
          <p:cNvSpPr/>
          <p:nvPr/>
        </p:nvSpPr>
        <p:spPr>
          <a:xfrm>
            <a:off x="4432852" y="3815007"/>
            <a:ext cx="462647" cy="2201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solidFill>
                  <a:srgbClr val="FF0000"/>
                </a:solidFill>
              </a:rPr>
              <a:t>5.1%</a:t>
            </a:r>
          </a:p>
        </p:txBody>
      </p:sp>
      <p:sp>
        <p:nvSpPr>
          <p:cNvPr id="9" name="Rectangle 8"/>
          <p:cNvSpPr/>
          <p:nvPr/>
        </p:nvSpPr>
        <p:spPr>
          <a:xfrm>
            <a:off x="6122505" y="3784981"/>
            <a:ext cx="535744" cy="2854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solidFill>
                  <a:srgbClr val="FF0000"/>
                </a:solidFill>
              </a:rPr>
              <a:t>73.7</a:t>
            </a:r>
            <a:r>
              <a:rPr lang="fr-FR" sz="1050" b="1" dirty="0">
                <a:solidFill>
                  <a:srgbClr val="FF0000"/>
                </a:solidFill>
              </a:rPr>
              <a:t>%</a:t>
            </a:r>
          </a:p>
        </p:txBody>
      </p:sp>
      <p:sp>
        <p:nvSpPr>
          <p:cNvPr id="10" name="Rectangle 9"/>
          <p:cNvSpPr/>
          <p:nvPr/>
        </p:nvSpPr>
        <p:spPr>
          <a:xfrm>
            <a:off x="7318162" y="3784981"/>
            <a:ext cx="501574" cy="2502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solidFill>
                  <a:srgbClr val="FF0000"/>
                </a:solidFill>
              </a:rPr>
              <a:t>100</a:t>
            </a:r>
            <a:r>
              <a:rPr lang="fr-FR" sz="1050" b="1" dirty="0">
                <a:solidFill>
                  <a:srgbClr val="FF0000"/>
                </a:solidFill>
              </a:rPr>
              <a:t>%</a:t>
            </a:r>
          </a:p>
        </p:txBody>
      </p:sp>
      <p:cxnSp>
        <p:nvCxnSpPr>
          <p:cNvPr id="12" name="Straight Arrow Connector 11"/>
          <p:cNvCxnSpPr/>
          <p:nvPr/>
        </p:nvCxnSpPr>
        <p:spPr>
          <a:xfrm>
            <a:off x="3443722" y="3815007"/>
            <a:ext cx="426308" cy="0"/>
          </a:xfrm>
          <a:prstGeom prst="straightConnector1">
            <a:avLst/>
          </a:prstGeom>
          <a:ln w="1905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6231940" y="4176331"/>
            <a:ext cx="426308" cy="0"/>
          </a:xfrm>
          <a:prstGeom prst="straightConnector1">
            <a:avLst/>
          </a:prstGeom>
          <a:ln w="19050">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7393428" y="4131867"/>
            <a:ext cx="426308" cy="0"/>
          </a:xfrm>
          <a:prstGeom prst="straightConnector1">
            <a:avLst/>
          </a:prstGeom>
          <a:ln w="19050">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a:cxnSpLocks/>
          </p:cNvCxnSpPr>
          <p:nvPr/>
        </p:nvCxnSpPr>
        <p:spPr>
          <a:xfrm>
            <a:off x="4325343" y="4131867"/>
            <a:ext cx="1200814" cy="4015"/>
          </a:xfrm>
          <a:prstGeom prst="straightConnector1">
            <a:avLst/>
          </a:prstGeom>
          <a:ln w="19050">
            <a:tailEnd type="triangle"/>
          </a:ln>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FDC9EF35-D890-417E-940E-47ECCBD654E2}"/>
              </a:ext>
            </a:extLst>
          </p:cNvPr>
          <p:cNvSpPr/>
          <p:nvPr/>
        </p:nvSpPr>
        <p:spPr>
          <a:xfrm>
            <a:off x="2229837" y="3221849"/>
            <a:ext cx="558511" cy="3286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050" dirty="0">
                <a:solidFill>
                  <a:srgbClr val="FF0000"/>
                </a:solidFill>
              </a:rPr>
              <a:t>98.6%</a:t>
            </a:r>
          </a:p>
        </p:txBody>
      </p:sp>
      <p:cxnSp>
        <p:nvCxnSpPr>
          <p:cNvPr id="16" name="Straight Arrow Connector 15">
            <a:extLst>
              <a:ext uri="{FF2B5EF4-FFF2-40B4-BE49-F238E27FC236}">
                <a16:creationId xmlns:a16="http://schemas.microsoft.com/office/drawing/2014/main" id="{A7637CBC-760E-4262-A3A1-15FFAAE597BF}"/>
              </a:ext>
            </a:extLst>
          </p:cNvPr>
          <p:cNvCxnSpPr/>
          <p:nvPr/>
        </p:nvCxnSpPr>
        <p:spPr>
          <a:xfrm>
            <a:off x="2295939" y="3693030"/>
            <a:ext cx="426308" cy="0"/>
          </a:xfrm>
          <a:prstGeom prst="straightConnector1">
            <a:avLst/>
          </a:prstGeom>
          <a:ln w="1905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634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0" dirty="0">
                <a:latin typeface="Calibri" panose="020F0502020204030204" pitchFamily="34" charset="0"/>
                <a:cs typeface="Calibri" panose="020F0502020204030204" pitchFamily="34" charset="0"/>
              </a:rPr>
              <a:t>TRC-ARC, Thailand: The Double-sided Cascade for Transgender People </a:t>
            </a:r>
          </a:p>
        </p:txBody>
      </p:sp>
      <p:pic>
        <p:nvPicPr>
          <p:cNvPr id="8" name="Content Placeholder 4">
            <a:extLst>
              <a:ext uri="{FF2B5EF4-FFF2-40B4-BE49-F238E27FC236}">
                <a16:creationId xmlns:a16="http://schemas.microsoft.com/office/drawing/2014/main" id="{7D5F2EAE-CDF3-468C-8475-529FFCEFEFD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904" r="1766"/>
          <a:stretch/>
        </p:blipFill>
        <p:spPr>
          <a:xfrm>
            <a:off x="439518" y="1406137"/>
            <a:ext cx="8264964" cy="4818247"/>
          </a:xfrm>
        </p:spPr>
      </p:pic>
    </p:spTree>
    <p:extLst>
      <p:ext uri="{BB962C8B-B14F-4D97-AF65-F5344CB8AC3E}">
        <p14:creationId xmlns:p14="http://schemas.microsoft.com/office/powerpoint/2010/main" val="13794574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18.4|7|5.4|3.7"/>
</p:tagLst>
</file>

<file path=ppt/theme/theme1.xml><?xml version="1.0" encoding="utf-8"?>
<a:theme xmlns:a="http://schemas.openxmlformats.org/drawingml/2006/main" name="1_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12914</TotalTime>
  <Words>1169</Words>
  <Application>Microsoft Office PowerPoint</Application>
  <PresentationFormat>On-screen Show (4:3)</PresentationFormat>
  <Paragraphs>143</Paragraphs>
  <Slides>18</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Courier New</vt:lpstr>
      <vt:lpstr>Helvetica Neue</vt:lpstr>
      <vt:lpstr>Tw Cen MT</vt:lpstr>
      <vt:lpstr>Wingdings</vt:lpstr>
      <vt:lpstr>1_Office Theme</vt:lpstr>
      <vt:lpstr>2_Office Theme</vt:lpstr>
      <vt:lpstr>Double-sided HIV Cascades for Key Populations</vt:lpstr>
      <vt:lpstr>Outline</vt:lpstr>
      <vt:lpstr>PowerPoint Presentation</vt:lpstr>
      <vt:lpstr>Service Package Within the Context of Differentiated Service Delivery Model</vt:lpstr>
      <vt:lpstr>PowerPoint Presentation</vt:lpstr>
      <vt:lpstr>Angola: Cumulative Cascade for MSM and TG FY18 Q1 + Q2 </vt:lpstr>
      <vt:lpstr>DRC: Cumulative Prevention and Treatment Cascade for FSW, Q1 and Q2, FY18 </vt:lpstr>
      <vt:lpstr> DRC:  Eligibility for HIV Testing and Linkage to Treatment, FY18– January to March 2018 </vt:lpstr>
      <vt:lpstr>TRC-ARC, Thailand: The Double-sided Cascade for Transgender People </vt:lpstr>
      <vt:lpstr>eSwatini (formerly Swaziland): PrEP Cascade, August 2017 – April 2018</vt:lpstr>
      <vt:lpstr>Haiti: Trends in Linkage to ART Among FSW, Q1 FY16 to Q2 FY 18 </vt:lpstr>
      <vt:lpstr>Rainbow Sky Association of Thailand (RSAT), Q1-Q3 FY18 Double-sided Cascade for MSM</vt:lpstr>
      <vt:lpstr>Indonesia: HIV prevention, care and treatment cascade for KP &amp; KP partners in Q2/FY18</vt:lpstr>
      <vt:lpstr>Gaps Across the Cascade</vt:lpstr>
      <vt:lpstr>Approaches for Improving Performance Across the Cascade</vt:lpstr>
      <vt:lpstr>Closing Thoughts</vt:lpstr>
      <vt:lpstr>Stay Connected with LINKAGES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LINKAGES</dc:title>
  <dc:creator>Hally Mahler</dc:creator>
  <cp:lastModifiedBy>Chris Akolo</cp:lastModifiedBy>
  <cp:revision>122</cp:revision>
  <dcterms:created xsi:type="dcterms:W3CDTF">2017-10-10T12:36:25Z</dcterms:created>
  <dcterms:modified xsi:type="dcterms:W3CDTF">2018-07-26T08:43:27Z</dcterms:modified>
</cp:coreProperties>
</file>